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72" r:id="rId4"/>
    <p:sldMasterId id="2147483673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32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3240"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2" Type="http://schemas.openxmlformats.org/officeDocument/2006/relationships/slide" Target="slides/slide6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ca66f2de4e_1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5" name="Google Shape;105;gca66f2de4e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d62dce35f2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7" name="Google Shape;117;gd62dce35f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d76af3bcdc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d76af3bcdc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d926c42b1c_0_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2" name="Google Shape;142;gd926c42b1c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79a3b8ae48_0_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4" name="Google Shape;154;g79a3b8ae48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b57fe3cf79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b57fe3cf79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ctrTitle"/>
          </p:nvPr>
        </p:nvSpPr>
        <p:spPr>
          <a:xfrm>
            <a:off x="558000" y="1599642"/>
            <a:ext cx="7633500" cy="1563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Arial"/>
              <a:buNone/>
              <a:defRPr sz="4500">
                <a:solidFill>
                  <a:schemeClr val="l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3"/>
          <p:cNvSpPr txBox="1"/>
          <p:nvPr>
            <p:ph idx="1" type="subTitle"/>
          </p:nvPr>
        </p:nvSpPr>
        <p:spPr>
          <a:xfrm>
            <a:off x="558000" y="4083918"/>
            <a:ext cx="76335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0" i="0" sz="2000">
                <a:solidFill>
                  <a:schemeClr val="l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>
                <a:solidFill>
                  <a:srgbClr val="888888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>
                <a:solidFill>
                  <a:srgbClr val="888888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>
                <a:solidFill>
                  <a:srgbClr val="888888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>
                <a:solidFill>
                  <a:srgbClr val="888888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0" name="Google Shape;60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1" name="Google Shape;61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6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64" name="Google Shape;64;p16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65" name="Google Shape;65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7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68" name="Google Shape;68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1" name="Google Shape;71;p18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2" name="Google Shape;72;p18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3" name="Google Shape;73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6" name="Google Shape;76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0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79" name="Google Shape;79;p20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80" name="Google Shape;80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21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83" name="Google Shape;83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2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Google Shape;86;p22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87" name="Google Shape;87;p22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88" name="Google Shape;88;p22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89" name="Google Shape;89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3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92" name="Google Shape;92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4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95" name="Google Shape;95;p24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96" name="Google Shape;96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6"/>
          <p:cNvSpPr txBox="1"/>
          <p:nvPr>
            <p:ph type="ctrTitle"/>
          </p:nvPr>
        </p:nvSpPr>
        <p:spPr>
          <a:xfrm>
            <a:off x="558000" y="1599642"/>
            <a:ext cx="7633500" cy="1563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Arial"/>
              <a:buNone/>
              <a:defRPr sz="4500">
                <a:solidFill>
                  <a:schemeClr val="l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1" name="Google Shape;101;p26"/>
          <p:cNvSpPr txBox="1"/>
          <p:nvPr>
            <p:ph idx="1" type="subTitle"/>
          </p:nvPr>
        </p:nvSpPr>
        <p:spPr>
          <a:xfrm>
            <a:off x="558000" y="4083918"/>
            <a:ext cx="76335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0" i="0" sz="2000">
                <a:solidFill>
                  <a:schemeClr val="l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>
                <a:solidFill>
                  <a:srgbClr val="888888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>
                <a:solidFill>
                  <a:srgbClr val="888888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>
                <a:solidFill>
                  <a:srgbClr val="888888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>
                <a:solidFill>
                  <a:srgbClr val="888888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02" name="Google Shape;102;p26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2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6" name="Google Shape;56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7" name="Google Shape;57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1" Type="http://schemas.openxmlformats.org/officeDocument/2006/relationships/image" Target="../media/image6.png"/><Relationship Id="rId10" Type="http://schemas.openxmlformats.org/officeDocument/2006/relationships/image" Target="../media/image9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Relationship Id="rId4" Type="http://schemas.openxmlformats.org/officeDocument/2006/relationships/hyperlink" Target="https://bit.ly/3vgRLms" TargetMode="External"/><Relationship Id="rId9" Type="http://schemas.openxmlformats.org/officeDocument/2006/relationships/hyperlink" Target="https://bit.ly/3eAgqfW" TargetMode="External"/><Relationship Id="rId5" Type="http://schemas.openxmlformats.org/officeDocument/2006/relationships/hyperlink" Target="https://bit.ly/3eAgqfW" TargetMode="External"/><Relationship Id="rId6" Type="http://schemas.openxmlformats.org/officeDocument/2006/relationships/hyperlink" Target="https://bbc.in/2SXnrz3" TargetMode="External"/><Relationship Id="rId7" Type="http://schemas.openxmlformats.org/officeDocument/2006/relationships/hyperlink" Target="https://bit.ly/3pQfero" TargetMode="External"/><Relationship Id="rId8" Type="http://schemas.openxmlformats.org/officeDocument/2006/relationships/hyperlink" Target="http://bit.ly/3rChfs5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Relationship Id="rId4" Type="http://schemas.openxmlformats.org/officeDocument/2006/relationships/hyperlink" Target="https://bit.ly/3ynrhBX" TargetMode="External"/><Relationship Id="rId9" Type="http://schemas.openxmlformats.org/officeDocument/2006/relationships/image" Target="../media/image2.png"/><Relationship Id="rId5" Type="http://schemas.openxmlformats.org/officeDocument/2006/relationships/hyperlink" Target="https://bit.ly/33BFo8r" TargetMode="External"/><Relationship Id="rId6" Type="http://schemas.openxmlformats.org/officeDocument/2006/relationships/image" Target="../media/image8.png"/><Relationship Id="rId7" Type="http://schemas.openxmlformats.org/officeDocument/2006/relationships/image" Target="../media/image10.png"/><Relationship Id="rId8" Type="http://schemas.openxmlformats.org/officeDocument/2006/relationships/image" Target="../media/image5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Relationship Id="rId4" Type="http://schemas.openxmlformats.org/officeDocument/2006/relationships/hyperlink" Target="https://www.gov.uk/guidance/coronavirus-covid-19-safer-travel-guidance-for-passengers#travel-safely-during-the-coronavirus-outbreak" TargetMode="External"/><Relationship Id="rId5" Type="http://schemas.openxmlformats.org/officeDocument/2006/relationships/hyperlink" Target="https://bit.ly/33yr4xx" TargetMode="External"/><Relationship Id="rId6" Type="http://schemas.openxmlformats.org/officeDocument/2006/relationships/hyperlink" Target="https://bit.ly/33yr4xx" TargetMode="External"/><Relationship Id="rId7" Type="http://schemas.openxmlformats.org/officeDocument/2006/relationships/image" Target="../media/image7.jpg"/></Relationships>
</file>

<file path=ppt/slides/_rels/slide4.xml.rels><?xml version="1.0" encoding="UTF-8" standalone="yes"?><Relationships xmlns="http://schemas.openxmlformats.org/package/2006/relationships"><Relationship Id="rId10" Type="http://schemas.openxmlformats.org/officeDocument/2006/relationships/image" Target="../media/image11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Relationship Id="rId4" Type="http://schemas.openxmlformats.org/officeDocument/2006/relationships/hyperlink" Target="https://bit.ly/3tXQCic" TargetMode="External"/><Relationship Id="rId9" Type="http://schemas.openxmlformats.org/officeDocument/2006/relationships/hyperlink" Target="https://bit.ly/33XNSXG" TargetMode="External"/><Relationship Id="rId5" Type="http://schemas.openxmlformats.org/officeDocument/2006/relationships/hyperlink" Target="https://bit.ly/3tXQCic" TargetMode="External"/><Relationship Id="rId6" Type="http://schemas.openxmlformats.org/officeDocument/2006/relationships/hyperlink" Target="https://bit.ly/2S1MMrf" TargetMode="External"/><Relationship Id="rId7" Type="http://schemas.openxmlformats.org/officeDocument/2006/relationships/hyperlink" Target="https://bit.ly/3u2tVcK" TargetMode="External"/><Relationship Id="rId8" Type="http://schemas.openxmlformats.org/officeDocument/2006/relationships/image" Target="../media/image12.png"/></Relationships>
</file>

<file path=ppt/slides/_rels/slide5.xml.rels><?xml version="1.0" encoding="UTF-8" standalone="yes"?><Relationships xmlns="http://schemas.openxmlformats.org/package/2006/relationships"><Relationship Id="rId11" Type="http://schemas.openxmlformats.org/officeDocument/2006/relationships/image" Target="../media/image14.jpg"/><Relationship Id="rId10" Type="http://schemas.openxmlformats.org/officeDocument/2006/relationships/hyperlink" Target="https://bit.ly/3fD6x0C" TargetMode="External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Relationship Id="rId4" Type="http://schemas.openxmlformats.org/officeDocument/2006/relationships/hyperlink" Target="https://bit.ly/2S1HKeu" TargetMode="External"/><Relationship Id="rId9" Type="http://schemas.openxmlformats.org/officeDocument/2006/relationships/hyperlink" Target="https://bit.ly/3xuc29U" TargetMode="External"/><Relationship Id="rId5" Type="http://schemas.openxmlformats.org/officeDocument/2006/relationships/hyperlink" Target="https://bit.ly/2S1HKeu" TargetMode="External"/><Relationship Id="rId6" Type="http://schemas.openxmlformats.org/officeDocument/2006/relationships/hyperlink" Target="https://bit.ly/2S1HKeu" TargetMode="External"/><Relationship Id="rId7" Type="http://schemas.openxmlformats.org/officeDocument/2006/relationships/hyperlink" Target="https://bit.ly/3vU9Rvk" TargetMode="External"/><Relationship Id="rId8" Type="http://schemas.openxmlformats.org/officeDocument/2006/relationships/hyperlink" Target="https://bit.ly/3vgRLms" TargetMode="Externa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Relationship Id="rId4" Type="http://schemas.openxmlformats.org/officeDocument/2006/relationships/hyperlink" Target="https://bit.ly/331UaVD" TargetMode="External"/><Relationship Id="rId5" Type="http://schemas.openxmlformats.org/officeDocument/2006/relationships/hyperlink" Target="https://bit.ly/3tVn4Tu" TargetMode="External"/><Relationship Id="rId6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7"/>
          <p:cNvSpPr txBox="1"/>
          <p:nvPr/>
        </p:nvSpPr>
        <p:spPr>
          <a:xfrm>
            <a:off x="66450" y="4839900"/>
            <a:ext cx="9144000" cy="303600"/>
          </a:xfrm>
          <a:prstGeom prst="rect">
            <a:avLst/>
          </a:prstGeom>
          <a:solidFill>
            <a:srgbClr val="1C4587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rgbClr val="FFFFFF"/>
                </a:solidFill>
              </a:rPr>
              <a:t>COVID-19 Influencer Toolkit - u</a:t>
            </a:r>
            <a:r>
              <a:rPr lang="en-GB" sz="1000">
                <a:solidFill>
                  <a:schemeClr val="lt1"/>
                </a:solidFill>
              </a:rPr>
              <a:t>pdate</a:t>
            </a:r>
            <a:r>
              <a:rPr lang="en-GB" sz="1000">
                <a:solidFill>
                  <a:schemeClr val="lt1"/>
                </a:solidFill>
              </a:rPr>
              <a:t>d 18 May 2021  </a:t>
            </a:r>
            <a:r>
              <a:rPr lang="en-GB" sz="1000">
                <a:solidFill>
                  <a:srgbClr val="FFFFFF"/>
                </a:solidFill>
              </a:rPr>
              <a:t>			                      Document owned by National Resilience Hub External Affairs Team	</a:t>
            </a:r>
            <a:r>
              <a:rPr b="1" lang="en-GB" sz="1100">
                <a:solidFill>
                  <a:srgbClr val="FFFFFF"/>
                </a:solidFill>
              </a:rPr>
              <a:t>							</a:t>
            </a:r>
            <a:endParaRPr b="1" sz="1700">
              <a:solidFill>
                <a:srgbClr val="FFFFFF"/>
              </a:solidFill>
            </a:endParaRPr>
          </a:p>
        </p:txBody>
      </p:sp>
      <p:sp>
        <p:nvSpPr>
          <p:cNvPr id="108" name="Google Shape;108;p27"/>
          <p:cNvSpPr txBox="1"/>
          <p:nvPr/>
        </p:nvSpPr>
        <p:spPr>
          <a:xfrm>
            <a:off x="0" y="-50"/>
            <a:ext cx="9144000" cy="708300"/>
          </a:xfrm>
          <a:prstGeom prst="rect">
            <a:avLst/>
          </a:prstGeom>
          <a:solidFill>
            <a:srgbClr val="1C4587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457200" lvl="0" marL="9144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000">
                <a:solidFill>
                  <a:srgbClr val="FFFFFF"/>
                </a:solidFill>
              </a:rPr>
              <a:t>COVID-19</a:t>
            </a:r>
            <a:r>
              <a:rPr b="1" lang="en-GB" sz="2000">
                <a:solidFill>
                  <a:srgbClr val="FFFFFF"/>
                </a:solidFill>
              </a:rPr>
              <a:t> Stakeholder and Influencer Toolkit </a:t>
            </a:r>
            <a:endParaRPr b="1" sz="2000">
              <a:solidFill>
                <a:srgbClr val="FFFFFF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rgbClr val="FFFFFF"/>
                </a:solidFill>
              </a:rPr>
              <a:t>Overview </a:t>
            </a:r>
            <a:endParaRPr b="1" sz="1800">
              <a:solidFill>
                <a:srgbClr val="FFFFFF"/>
              </a:solidFill>
            </a:endParaRPr>
          </a:p>
          <a:p>
            <a:pPr indent="0" lvl="0" marL="2743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500">
                <a:solidFill>
                  <a:srgbClr val="FFFFFF"/>
                </a:solidFill>
              </a:rPr>
              <a:t>     </a:t>
            </a:r>
            <a:endParaRPr b="1" sz="2000">
              <a:solidFill>
                <a:srgbClr val="FFFFFF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FFFFFF"/>
              </a:solidFill>
            </a:endParaRPr>
          </a:p>
        </p:txBody>
      </p:sp>
      <p:pic>
        <p:nvPicPr>
          <p:cNvPr id="109" name="Google Shape;109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9325"/>
            <a:ext cx="1631168" cy="776425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27"/>
          <p:cNvSpPr txBox="1"/>
          <p:nvPr>
            <p:ph idx="12" type="sldNum"/>
          </p:nvPr>
        </p:nvSpPr>
        <p:spPr>
          <a:xfrm>
            <a:off x="8548658" y="48156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GB">
                <a:solidFill>
                  <a:srgbClr val="FFFFFF"/>
                </a:solidFill>
              </a:rPr>
              <a:t>‹#›</a:t>
            </a:fld>
            <a:endParaRPr>
              <a:solidFill>
                <a:srgbClr val="FFFFFF"/>
              </a:solidFill>
            </a:endParaRPr>
          </a:p>
        </p:txBody>
      </p:sp>
      <p:sp>
        <p:nvSpPr>
          <p:cNvPr descr="A yellow poster which says Stay Home, Protect the NHS, Save Lives." id="111" name="Google Shape;111;p27" title="A Stay At Home poster from the government and NHS"/>
          <p:cNvSpPr txBox="1"/>
          <p:nvPr/>
        </p:nvSpPr>
        <p:spPr>
          <a:xfrm>
            <a:off x="159500" y="3306925"/>
            <a:ext cx="5172900" cy="1494000"/>
          </a:xfrm>
          <a:prstGeom prst="rect">
            <a:avLst/>
          </a:prstGeom>
          <a:noFill/>
          <a:ln cap="flat" cmpd="sng" w="28575">
            <a:solidFill>
              <a:srgbClr val="0070C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200">
                <a:solidFill>
                  <a:schemeClr val="dk1"/>
                </a:solidFill>
              </a:rPr>
              <a:t>Key messages</a:t>
            </a:r>
            <a:endParaRPr b="1" sz="1200">
              <a:solidFill>
                <a:schemeClr val="dk1"/>
              </a:solidFill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en-GB" sz="1200">
                <a:solidFill>
                  <a:schemeClr val="dk1"/>
                </a:solidFill>
              </a:rPr>
              <a:t>We are now in step 3 of the Roadmap. Indoor hospitality is now open, including cinemas and theatres. </a:t>
            </a:r>
            <a:endParaRPr sz="1200">
              <a:solidFill>
                <a:schemeClr val="dk1"/>
              </a:solidFill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en-GB" sz="1200">
                <a:solidFill>
                  <a:schemeClr val="dk1"/>
                </a:solidFill>
              </a:rPr>
              <a:t>The COVID-19 v</a:t>
            </a:r>
            <a:r>
              <a:rPr lang="en-GB" sz="1200">
                <a:solidFill>
                  <a:schemeClr val="dk1"/>
                </a:solidFill>
              </a:rPr>
              <a:t>accine is</a:t>
            </a:r>
            <a:r>
              <a:rPr lang="en-GB" sz="1200">
                <a:solidFill>
                  <a:schemeClr val="dk1"/>
                </a:solidFill>
              </a:rPr>
              <a:t> now </a:t>
            </a:r>
            <a:r>
              <a:rPr lang="en-GB" sz="1200" u="sng">
                <a:solidFill>
                  <a:schemeClr val="hlink"/>
                </a:solidFill>
                <a:hlinkClick r:id="rId4"/>
              </a:rPr>
              <a:t>available to over 34’s</a:t>
            </a:r>
            <a:r>
              <a:rPr lang="en-GB" sz="1200">
                <a:solidFill>
                  <a:schemeClr val="dk1"/>
                </a:solidFill>
              </a:rPr>
              <a:t>. </a:t>
            </a:r>
            <a:endParaRPr sz="1200">
              <a:solidFill>
                <a:schemeClr val="dk1"/>
              </a:solidFill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en-GB" sz="1200">
                <a:solidFill>
                  <a:srgbClr val="0B0C0C"/>
                </a:solidFill>
                <a:highlight>
                  <a:srgbClr val="FFFFFF"/>
                </a:highlight>
              </a:rPr>
              <a:t>New guidance on </a:t>
            </a:r>
            <a:r>
              <a:rPr lang="en-GB" sz="1200" u="sng">
                <a:solidFill>
                  <a:srgbClr val="1155CC"/>
                </a:solidFill>
                <a:highlight>
                  <a:srgbClr val="FFFFFF"/>
                </a:highlight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meeting and greeting friends and family</a:t>
            </a:r>
            <a:r>
              <a:rPr lang="en-GB" sz="1200">
                <a:solidFill>
                  <a:srgbClr val="0B0C0C"/>
                </a:solidFill>
                <a:highlight>
                  <a:srgbClr val="FFFFFF"/>
                </a:highlight>
              </a:rPr>
              <a:t> means you </a:t>
            </a:r>
            <a:r>
              <a:rPr lang="en-GB" sz="1200">
                <a:solidFill>
                  <a:srgbClr val="0B0C0C"/>
                </a:solidFill>
                <a:highlight>
                  <a:srgbClr val="FFFFFF"/>
                </a:highlight>
              </a:rPr>
              <a:t>will</a:t>
            </a:r>
            <a:r>
              <a:rPr lang="en-GB" sz="1200">
                <a:solidFill>
                  <a:srgbClr val="0B0C0C"/>
                </a:solidFill>
                <a:highlight>
                  <a:srgbClr val="FFFFFF"/>
                </a:highlight>
              </a:rPr>
              <a:t> be able to </a:t>
            </a:r>
            <a:r>
              <a:rPr lang="en-GB" sz="1200">
                <a:solidFill>
                  <a:srgbClr val="0B0C0C"/>
                </a:solidFill>
                <a:highlight>
                  <a:srgbClr val="FFFFFF"/>
                </a:highlight>
              </a:rPr>
              <a:t>hug people </a:t>
            </a:r>
            <a:r>
              <a:rPr lang="en-GB" sz="1200">
                <a:solidFill>
                  <a:srgbClr val="0B0C0C"/>
                </a:solidFill>
                <a:highlight>
                  <a:srgbClr val="FFFFFF"/>
                </a:highlight>
              </a:rPr>
              <a:t>again. Read this article on </a:t>
            </a:r>
            <a:r>
              <a:rPr lang="en-GB" sz="1200" u="sng">
                <a:solidFill>
                  <a:schemeClr val="hlink"/>
                </a:solidFill>
                <a:highlight>
                  <a:srgbClr val="FFFFFF"/>
                </a:highlight>
                <a:hlinkClick r:id="rId6"/>
              </a:rPr>
              <a:t>‘5 ways to make hugging safer’</a:t>
            </a:r>
            <a:r>
              <a:rPr lang="en-GB" sz="1200">
                <a:solidFill>
                  <a:srgbClr val="0B0C0C"/>
                </a:solidFill>
                <a:highlight>
                  <a:srgbClr val="FFFFFF"/>
                </a:highlight>
              </a:rPr>
              <a:t>. </a:t>
            </a:r>
            <a:endParaRPr sz="1200"/>
          </a:p>
        </p:txBody>
      </p:sp>
      <p:sp>
        <p:nvSpPr>
          <p:cNvPr id="112" name="Google Shape;112;p27"/>
          <p:cNvSpPr txBox="1"/>
          <p:nvPr/>
        </p:nvSpPr>
        <p:spPr>
          <a:xfrm>
            <a:off x="66450" y="747000"/>
            <a:ext cx="5388000" cy="149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200">
                <a:solidFill>
                  <a:schemeClr val="dk1"/>
                </a:solidFill>
              </a:rPr>
              <a:t>On Monday, step 3 of the </a:t>
            </a:r>
            <a:r>
              <a:rPr lang="en-GB" sz="1200" u="sng">
                <a:solidFill>
                  <a:schemeClr val="hlink"/>
                </a:solidFill>
                <a:hlinkClick r:id="rId7"/>
              </a:rPr>
              <a:t>Roadmap</a:t>
            </a:r>
            <a:r>
              <a:rPr lang="en-GB" sz="1200">
                <a:solidFill>
                  <a:schemeClr val="dk1"/>
                </a:solidFill>
              </a:rPr>
              <a:t> out of COVID-19 restrictions came into force. This now means that you can meet people indoors. </a:t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200">
                <a:solidFill>
                  <a:schemeClr val="dk1"/>
                </a:solidFill>
              </a:rPr>
              <a:t>We must, however, take the next step back to a more normal life carefully and be mindful to stick to the </a:t>
            </a:r>
            <a:r>
              <a:rPr lang="en-GB" sz="1200" u="sng">
                <a:solidFill>
                  <a:srgbClr val="1155CC"/>
                </a:solidFill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Hands, Face, Space, Fresh Air</a:t>
            </a:r>
            <a:r>
              <a:rPr lang="en-GB" sz="1200">
                <a:solidFill>
                  <a:schemeClr val="dk1"/>
                </a:solidFill>
              </a:rPr>
              <a:t> advice.</a:t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200">
                <a:solidFill>
                  <a:schemeClr val="dk1"/>
                </a:solidFill>
              </a:rPr>
              <a:t>The</a:t>
            </a:r>
            <a:r>
              <a:rPr lang="en-GB" sz="1200">
                <a:solidFill>
                  <a:srgbClr val="0B0C0C"/>
                </a:solidFill>
                <a:highlight>
                  <a:schemeClr val="lt1"/>
                </a:highlight>
              </a:rPr>
              <a:t> guidance on </a:t>
            </a:r>
            <a:r>
              <a:rPr lang="en-GB" sz="1200" u="sng">
                <a:solidFill>
                  <a:schemeClr val="hlink"/>
                </a:solidFill>
                <a:highlight>
                  <a:schemeClr val="lt1"/>
                </a:highlight>
                <a:hlinkClick r:id="rId9"/>
              </a:rPr>
              <a:t>meeting and greeting friends and family</a:t>
            </a:r>
            <a:r>
              <a:rPr lang="en-GB" sz="1200">
                <a:solidFill>
                  <a:srgbClr val="0B0C0C"/>
                </a:solidFill>
                <a:highlight>
                  <a:schemeClr val="lt1"/>
                </a:highlight>
              </a:rPr>
              <a:t> moves forward to place an emphasis on personal responsibility. Use common sense when greeting others to ensure we continue to protect the people most vulnerable against the impact of COVID-19. We must all exercise caution as we move forward through the roadmap out of lockdown. </a:t>
            </a:r>
            <a:endParaRPr sz="1200">
              <a:solidFill>
                <a:schemeClr val="dk1"/>
              </a:solidFill>
            </a:endParaRPr>
          </a:p>
        </p:txBody>
      </p:sp>
      <p:pic>
        <p:nvPicPr>
          <p:cNvPr descr="The image shows an empty sports stadium and the NHS logo. &#10;&#10;The text reads: From 17 May, up to 10,000 people will be able to attend performances and sporting events at the largest outdoor seated venues, where crowds can be spread out. " id="113" name="Google Shape;113;p27" title="Outdoor events poster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5454550" y="785675"/>
            <a:ext cx="3580564" cy="19892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he image shows a man with a walking stick and a woman sitting on a bench. They are talking. The background is a park, with trees and a pond with two swans. &#10;&#10;The text reads: Care home residents can leave the home to visit lower risk outdoor spaces (such as parks) and attend appointments important for their wellbeing.&#10;" id="114" name="Google Shape;114;p27" title="NHS Care home visits poster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5454550" y="2800649"/>
            <a:ext cx="3580575" cy="19892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8"/>
          <p:cNvSpPr txBox="1"/>
          <p:nvPr/>
        </p:nvSpPr>
        <p:spPr>
          <a:xfrm>
            <a:off x="66450" y="4839900"/>
            <a:ext cx="9144000" cy="303600"/>
          </a:xfrm>
          <a:prstGeom prst="rect">
            <a:avLst/>
          </a:prstGeom>
          <a:solidFill>
            <a:srgbClr val="1C4587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rgbClr val="FFFFFF"/>
                </a:solidFill>
              </a:rPr>
              <a:t>COVID-19 Influencer Toolkit - u</a:t>
            </a:r>
            <a:r>
              <a:rPr lang="en-GB" sz="1000">
                <a:solidFill>
                  <a:schemeClr val="lt1"/>
                </a:solidFill>
              </a:rPr>
              <a:t>pdate</a:t>
            </a:r>
            <a:r>
              <a:rPr lang="en-GB" sz="1000">
                <a:solidFill>
                  <a:schemeClr val="lt1"/>
                </a:solidFill>
              </a:rPr>
              <a:t>d 18 May 2021  </a:t>
            </a:r>
            <a:r>
              <a:rPr lang="en-GB" sz="1000">
                <a:solidFill>
                  <a:srgbClr val="FFFFFF"/>
                </a:solidFill>
              </a:rPr>
              <a:t>			                      Document owned by National Resilience Hub External Affairs Team	</a:t>
            </a:r>
            <a:r>
              <a:rPr b="1" lang="en-GB" sz="1100">
                <a:solidFill>
                  <a:srgbClr val="FFFFFF"/>
                </a:solidFill>
              </a:rPr>
              <a:t>							</a:t>
            </a:r>
            <a:endParaRPr b="1" sz="1700">
              <a:solidFill>
                <a:srgbClr val="FFFFFF"/>
              </a:solidFill>
            </a:endParaRPr>
          </a:p>
        </p:txBody>
      </p:sp>
      <p:sp>
        <p:nvSpPr>
          <p:cNvPr id="120" name="Google Shape;120;p28"/>
          <p:cNvSpPr txBox="1"/>
          <p:nvPr/>
        </p:nvSpPr>
        <p:spPr>
          <a:xfrm>
            <a:off x="0" y="-50"/>
            <a:ext cx="9144000" cy="708300"/>
          </a:xfrm>
          <a:prstGeom prst="rect">
            <a:avLst/>
          </a:prstGeom>
          <a:solidFill>
            <a:srgbClr val="1C4587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457200" lvl="0" marL="9144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000">
                <a:solidFill>
                  <a:srgbClr val="FFFFFF"/>
                </a:solidFill>
              </a:rPr>
              <a:t>COVID-19</a:t>
            </a:r>
            <a:r>
              <a:rPr b="1" lang="en-GB" sz="2000">
                <a:solidFill>
                  <a:srgbClr val="FFFFFF"/>
                </a:solidFill>
              </a:rPr>
              <a:t> Stakeholder and Influencer Toolkit </a:t>
            </a:r>
            <a:endParaRPr b="1" sz="2000">
              <a:solidFill>
                <a:srgbClr val="FFFFFF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rgbClr val="FFFFFF"/>
                </a:solidFill>
              </a:rPr>
              <a:t>Roadmap</a:t>
            </a:r>
            <a:endParaRPr b="1" sz="1800">
              <a:solidFill>
                <a:srgbClr val="FFFFFF"/>
              </a:solidFill>
            </a:endParaRPr>
          </a:p>
          <a:p>
            <a:pPr indent="0" lvl="0" marL="2743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500">
                <a:solidFill>
                  <a:srgbClr val="FFFFFF"/>
                </a:solidFill>
              </a:rPr>
              <a:t>     </a:t>
            </a:r>
            <a:endParaRPr b="1" sz="2000">
              <a:solidFill>
                <a:srgbClr val="FFFFFF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FFFFFF"/>
              </a:solidFill>
            </a:endParaRPr>
          </a:p>
        </p:txBody>
      </p:sp>
      <p:pic>
        <p:nvPicPr>
          <p:cNvPr id="121" name="Google Shape;121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9325"/>
            <a:ext cx="1631168" cy="776425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28"/>
          <p:cNvSpPr txBox="1"/>
          <p:nvPr>
            <p:ph idx="12" type="sldNum"/>
          </p:nvPr>
        </p:nvSpPr>
        <p:spPr>
          <a:xfrm>
            <a:off x="8548658" y="48156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GB">
                <a:solidFill>
                  <a:srgbClr val="FFFFFF"/>
                </a:solidFill>
              </a:rPr>
              <a:t>‹#›</a:t>
            </a:fld>
            <a:endParaRPr>
              <a:solidFill>
                <a:srgbClr val="FFFFFF"/>
              </a:solidFill>
            </a:endParaRPr>
          </a:p>
        </p:txBody>
      </p:sp>
      <p:sp>
        <p:nvSpPr>
          <p:cNvPr descr="A yellow poster which says Stay Home, Protect the NHS, Save Lives." id="123" name="Google Shape;123;p28" title="A Stay At Home poster from the government and NHS"/>
          <p:cNvSpPr txBox="1"/>
          <p:nvPr/>
        </p:nvSpPr>
        <p:spPr>
          <a:xfrm>
            <a:off x="240550" y="3393250"/>
            <a:ext cx="4375200" cy="1152000"/>
          </a:xfrm>
          <a:prstGeom prst="rect">
            <a:avLst/>
          </a:prstGeom>
          <a:noFill/>
          <a:ln cap="flat" cmpd="sng" w="28575">
            <a:solidFill>
              <a:srgbClr val="0070C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200">
                <a:solidFill>
                  <a:schemeClr val="dk1"/>
                </a:solidFill>
              </a:rPr>
              <a:t>How you can help</a:t>
            </a:r>
            <a:endParaRPr b="1" sz="1200">
              <a:solidFill>
                <a:schemeClr val="dk1"/>
              </a:solidFill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en-GB" sz="1200">
                <a:solidFill>
                  <a:schemeClr val="dk1"/>
                </a:solidFill>
              </a:rPr>
              <a:t>Post this </a:t>
            </a:r>
            <a:r>
              <a:rPr lang="en-GB" sz="1200" u="sng">
                <a:solidFill>
                  <a:schemeClr val="hlink"/>
                </a:solidFill>
                <a:hlinkClick r:id="rId4"/>
              </a:rPr>
              <a:t>Tweet</a:t>
            </a:r>
            <a:r>
              <a:rPr lang="en-GB" sz="1200">
                <a:solidFill>
                  <a:schemeClr val="dk1"/>
                </a:solidFill>
              </a:rPr>
              <a:t> to your networks setting out the Roadmap changes since Monday. </a:t>
            </a:r>
            <a:endParaRPr sz="1200">
              <a:solidFill>
                <a:schemeClr val="dk1"/>
              </a:solidFill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en-GB" sz="1200">
                <a:solidFill>
                  <a:schemeClr val="dk1"/>
                </a:solidFill>
              </a:rPr>
              <a:t>Post assets from the </a:t>
            </a:r>
            <a:r>
              <a:rPr lang="en-GB" sz="1200" u="sng">
                <a:solidFill>
                  <a:schemeClr val="hlink"/>
                </a:solidFill>
                <a:hlinkClick r:id="rId5"/>
              </a:rPr>
              <a:t>Coronavirus Resource Centre</a:t>
            </a:r>
            <a:r>
              <a:rPr lang="en-GB" sz="1200">
                <a:solidFill>
                  <a:schemeClr val="dk1"/>
                </a:solidFill>
              </a:rPr>
              <a:t> on your social media. </a:t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124" name="Google Shape;124;p28"/>
          <p:cNvSpPr txBox="1"/>
          <p:nvPr/>
        </p:nvSpPr>
        <p:spPr>
          <a:xfrm>
            <a:off x="162725" y="875875"/>
            <a:ext cx="4540500" cy="239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200">
                <a:solidFill>
                  <a:schemeClr val="dk1"/>
                </a:solidFill>
              </a:rPr>
              <a:t>Since Monday, you are now able to meet other people inside in social situations. </a:t>
            </a:r>
            <a:r>
              <a:rPr lang="en-GB" sz="1200">
                <a:solidFill>
                  <a:schemeClr val="dk1"/>
                </a:solidFill>
              </a:rPr>
              <a:t>Indoor</a:t>
            </a:r>
            <a:r>
              <a:rPr lang="en-GB" sz="1200">
                <a:solidFill>
                  <a:schemeClr val="dk1"/>
                </a:solidFill>
              </a:rPr>
              <a:t> gatherings are limited</a:t>
            </a:r>
            <a:r>
              <a:rPr lang="en-GB" sz="1200">
                <a:solidFill>
                  <a:srgbClr val="0B0C0C"/>
                </a:solidFill>
                <a:highlight>
                  <a:srgbClr val="FFFFFF"/>
                </a:highlight>
              </a:rPr>
              <a:t> to six people, or two households. Each household can include a support bubble, if eligible. </a:t>
            </a:r>
            <a:r>
              <a:rPr lang="en-GB" sz="1200">
                <a:solidFill>
                  <a:srgbClr val="0B0C0C"/>
                </a:solidFill>
                <a:highlight>
                  <a:schemeClr val="lt1"/>
                </a:highlight>
              </a:rPr>
              <a:t>Outdoor social gatherings will be limited to 30 people.</a:t>
            </a:r>
            <a:endParaRPr sz="1200">
              <a:solidFill>
                <a:srgbClr val="0B0C0C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rgbClr val="0B0C0C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200">
                <a:solidFill>
                  <a:schemeClr val="dk1"/>
                </a:solidFill>
              </a:rPr>
              <a:t>Hospitality venues, such as restaurants, pubs, theatres and cinemas have reopened to indoor activities</a:t>
            </a:r>
            <a:r>
              <a:rPr lang="en-GB" sz="1200">
                <a:solidFill>
                  <a:srgbClr val="0B0C0C"/>
                </a:solidFill>
                <a:highlight>
                  <a:srgbClr val="FFFFFF"/>
                </a:highlight>
              </a:rPr>
              <a:t>. People can now attend indoor and outdoor events, including live performances, sporting events and business events. </a:t>
            </a:r>
            <a:r>
              <a:rPr lang="en-GB" sz="1200">
                <a:solidFill>
                  <a:schemeClr val="dk1"/>
                </a:solidFill>
              </a:rPr>
              <a:t>All business reopenings must operate in accordance with </a:t>
            </a:r>
            <a:r>
              <a:rPr lang="en-GB" sz="1200">
                <a:solidFill>
                  <a:srgbClr val="0B0C0C"/>
                </a:solidFill>
                <a:highlight>
                  <a:schemeClr val="lt1"/>
                </a:highlight>
              </a:rPr>
              <a:t>COVID-19 secure guidelines</a:t>
            </a:r>
            <a:endParaRPr sz="1200">
              <a:solidFill>
                <a:srgbClr val="0B0C0C"/>
              </a:solidFill>
              <a:highlight>
                <a:srgbClr val="FFFFFF"/>
              </a:highlight>
            </a:endParaRPr>
          </a:p>
        </p:txBody>
      </p:sp>
      <p:pic>
        <p:nvPicPr>
          <p:cNvPr descr="There is an image of a woman and two men on exercise bikes. &#10;&#10;The text below reads: From 17 May, you will be able to take part in indoor adult group sports, and exercise classes. &#10;&#10;Where possible, keep your distance from others and remember to clean equipment after use. &#10;" id="125" name="Google Shape;125;p28" title="NHS indoor exercise poster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093363" y="2860763"/>
            <a:ext cx="1896726" cy="189669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he image shows a microphone, with a blurred crowd in the background. &#10;&#10;The text reads: From 17 May, performances and sporting events will be able to take place in indoor venues, subject to capacity limits. &#10;" id="126" name="Google Shape;126;p28" title="NHS Indoor performances poster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079700" y="835162"/>
            <a:ext cx="1906124" cy="190612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t is a plain green background, with a NHS Logo in the top right corner and underneath that an arrow that says Step 3. &#10;&#10;The text reads: &#10;Covid-19: Restrictions in England&#10;From 17 May&#10;&#10;As we cautiously exit lockdown, you should: &#10;Socialise indoors in groups no more than six people or two households&#10;Meet outdoors in groups of no more than 30 people&#10;Work from home if you can&#10;Self-isolate if you have COVID-19 symptoms or a postive COVID-19 test result&#10;Get regular free tests even if you don’t have symptoms. Around one in three people with Covid-19 don’t have symptoms&#10;Wear a face covering on public transport and in some indoor settings such as shops, unless exempt&#10;Get the vaccine when offered&#10;For more information and detailed guidance visit: gov.uk/coronavirus &#10;" id="127" name="Google Shape;127;p28" title="NHS Poster on Step 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100812" y="843587"/>
            <a:ext cx="1881851" cy="18818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he image shows a man and woman logo, with an arrow pointing between them&#10;&#10;The text reads: From 17 May, gatherings of up to 30 people outdoors will be allowed. &#10;Please remember to keep your distance. &#10;" id="128" name="Google Shape;128;p28" title="NHS Outdoor meet ups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103937" y="2849650"/>
            <a:ext cx="1881876" cy="18818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9"/>
          <p:cNvSpPr txBox="1"/>
          <p:nvPr/>
        </p:nvSpPr>
        <p:spPr>
          <a:xfrm>
            <a:off x="0" y="-50"/>
            <a:ext cx="9144000" cy="776400"/>
          </a:xfrm>
          <a:prstGeom prst="rect">
            <a:avLst/>
          </a:prstGeom>
          <a:solidFill>
            <a:srgbClr val="1C4587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000">
                <a:solidFill>
                  <a:schemeClr val="lt1"/>
                </a:solidFill>
              </a:rPr>
              <a:t>COVID-19 Stakeholder and Influencer Toolkit </a:t>
            </a:r>
            <a:endParaRPr b="1" sz="2000">
              <a:solidFill>
                <a:schemeClr val="lt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1800">
                <a:solidFill>
                  <a:schemeClr val="lt1"/>
                </a:solidFill>
              </a:rPr>
              <a:t>Travel</a:t>
            </a:r>
            <a:endParaRPr b="1" sz="1800">
              <a:solidFill>
                <a:srgbClr val="FFFFFF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FFFFFF"/>
              </a:solidFill>
            </a:endParaRPr>
          </a:p>
        </p:txBody>
      </p:sp>
      <p:pic>
        <p:nvPicPr>
          <p:cNvPr id="134" name="Google Shape;134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0" y="0"/>
            <a:ext cx="1631168" cy="776425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29"/>
          <p:cNvSpPr txBox="1"/>
          <p:nvPr/>
        </p:nvSpPr>
        <p:spPr>
          <a:xfrm>
            <a:off x="0" y="4839900"/>
            <a:ext cx="9144000" cy="303600"/>
          </a:xfrm>
          <a:prstGeom prst="rect">
            <a:avLst/>
          </a:prstGeom>
          <a:solidFill>
            <a:srgbClr val="1C4587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rgbClr val="FFFFFF"/>
                </a:solidFill>
              </a:rPr>
              <a:t>COVID-19 Influencer Toolkit -</a:t>
            </a:r>
            <a:r>
              <a:rPr lang="en-GB" sz="1000">
                <a:solidFill>
                  <a:schemeClr val="lt1"/>
                </a:solidFill>
              </a:rPr>
              <a:t> updated 18 May </a:t>
            </a:r>
            <a:r>
              <a:rPr lang="en-GB" sz="1000">
                <a:solidFill>
                  <a:schemeClr val="lt1"/>
                </a:solidFill>
              </a:rPr>
              <a:t>2021 </a:t>
            </a:r>
            <a:r>
              <a:rPr lang="en-GB" sz="1000">
                <a:solidFill>
                  <a:schemeClr val="lt1"/>
                </a:solidFill>
              </a:rPr>
              <a:t>		</a:t>
            </a:r>
            <a:r>
              <a:rPr lang="en-GB" sz="1000">
                <a:solidFill>
                  <a:srgbClr val="FFFFFF"/>
                </a:solidFill>
              </a:rPr>
              <a:t>	</a:t>
            </a:r>
            <a:r>
              <a:rPr lang="en-GB" sz="1000">
                <a:solidFill>
                  <a:schemeClr val="lt1"/>
                </a:solidFill>
              </a:rPr>
              <a:t>                        </a:t>
            </a:r>
            <a:r>
              <a:rPr lang="en-GB" sz="1000">
                <a:solidFill>
                  <a:srgbClr val="FFFFFF"/>
                </a:solidFill>
              </a:rPr>
              <a:t>Document owned by National Resilience Hub External Affairs Team	</a:t>
            </a:r>
            <a:r>
              <a:rPr b="1" lang="en-GB" sz="1100">
                <a:solidFill>
                  <a:srgbClr val="FFFFFF"/>
                </a:solidFill>
              </a:rPr>
              <a:t>											</a:t>
            </a:r>
            <a:endParaRPr b="1" sz="1700">
              <a:solidFill>
                <a:srgbClr val="FFFFFF"/>
              </a:solidFill>
            </a:endParaRPr>
          </a:p>
        </p:txBody>
      </p:sp>
      <p:sp>
        <p:nvSpPr>
          <p:cNvPr id="136" name="Google Shape;136;p29"/>
          <p:cNvSpPr txBox="1"/>
          <p:nvPr>
            <p:ph idx="12" type="sldNum"/>
          </p:nvPr>
        </p:nvSpPr>
        <p:spPr>
          <a:xfrm>
            <a:off x="8548658" y="48156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GB">
                <a:solidFill>
                  <a:srgbClr val="FFFFFF"/>
                </a:solidFill>
              </a:rPr>
              <a:t>3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37" name="Google Shape;137;p29"/>
          <p:cNvSpPr txBox="1"/>
          <p:nvPr/>
        </p:nvSpPr>
        <p:spPr>
          <a:xfrm>
            <a:off x="106325" y="3668225"/>
            <a:ext cx="6073800" cy="1089900"/>
          </a:xfrm>
          <a:prstGeom prst="rect">
            <a:avLst/>
          </a:prstGeom>
          <a:noFill/>
          <a:ln cap="flat" cmpd="sng" w="28575">
            <a:solidFill>
              <a:srgbClr val="0070C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300"/>
              <a:t>How you can help</a:t>
            </a:r>
            <a:endParaRPr b="1" sz="1300"/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-GB" sz="1300"/>
              <a:t>Direct your networks to </a:t>
            </a:r>
            <a:r>
              <a:rPr lang="en-GB" sz="1300">
                <a:solidFill>
                  <a:srgbClr val="222222"/>
                </a:solidFill>
              </a:rPr>
              <a:t>guidance on how to </a:t>
            </a:r>
            <a:r>
              <a:rPr lang="en-GB" sz="1300" u="sng">
                <a:solidFill>
                  <a:srgbClr val="0563C1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travel safely</a:t>
            </a:r>
            <a:endParaRPr sz="1300">
              <a:solidFill>
                <a:srgbClr val="222222"/>
              </a:solidFill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-GB" sz="1300"/>
              <a:t>Post the assets on your social media and use in your communications</a:t>
            </a:r>
            <a:endParaRPr sz="1300"/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-GB" sz="1300"/>
              <a:t>Post a link to </a:t>
            </a:r>
            <a:r>
              <a:rPr lang="en-GB" sz="1300" u="sng">
                <a:solidFill>
                  <a:schemeClr val="hlink"/>
                </a:solidFill>
                <a:hlinkClick r:id="rId5"/>
              </a:rPr>
              <a:t>international travel guidance</a:t>
            </a:r>
            <a:r>
              <a:rPr lang="en-GB" sz="1300"/>
              <a:t> on your channels</a:t>
            </a:r>
            <a:endParaRPr sz="1300"/>
          </a:p>
        </p:txBody>
      </p:sp>
      <p:sp>
        <p:nvSpPr>
          <p:cNvPr id="138" name="Google Shape;138;p29"/>
          <p:cNvSpPr txBox="1"/>
          <p:nvPr/>
        </p:nvSpPr>
        <p:spPr>
          <a:xfrm>
            <a:off x="30125" y="791450"/>
            <a:ext cx="6150000" cy="283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None/>
            </a:pPr>
            <a:r>
              <a:rPr lang="en-GB" sz="1300">
                <a:highlight>
                  <a:srgbClr val="FFFFFF"/>
                </a:highlight>
              </a:rPr>
              <a:t>From Monday, the travel advice has changed. Check before you travel. Plan </a:t>
            </a:r>
            <a:r>
              <a:rPr lang="en-GB" sz="1300">
                <a:highlight>
                  <a:srgbClr val="FFFFFF"/>
                </a:highlight>
              </a:rPr>
              <a:t>ahead. Travel safely.  </a:t>
            </a:r>
            <a:endParaRPr sz="1300"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None/>
            </a:pPr>
            <a:r>
              <a:rPr lang="en-GB" sz="1300">
                <a:highlight>
                  <a:srgbClr val="FFFFFF"/>
                </a:highlight>
              </a:rPr>
              <a:t>As restrictions ease, transport services and roads are likely to be busier so please plan ahead.</a:t>
            </a:r>
            <a:endParaRPr sz="1300"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None/>
            </a:pPr>
            <a:r>
              <a:rPr lang="en-GB" sz="1300">
                <a:highlight>
                  <a:srgbClr val="FFFFFF"/>
                </a:highlight>
              </a:rPr>
              <a:t>When using public transport, you should regularly sanitise your hands, wear a face covering unless you are exempt, and keep your distance where possible. </a:t>
            </a:r>
            <a:endParaRPr sz="1300"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None/>
            </a:pPr>
            <a:r>
              <a:rPr lang="en-GB" sz="1300">
                <a:highlight>
                  <a:srgbClr val="FFFFFF"/>
                </a:highlight>
              </a:rPr>
              <a:t>On your journey, where possible, open a window to increase ventilation.   </a:t>
            </a:r>
            <a:endParaRPr sz="1300"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rgbClr val="0B0C0C"/>
                </a:solidFill>
                <a:highlight>
                  <a:srgbClr val="FFFFFF"/>
                </a:highlight>
              </a:rPr>
              <a:t>There will no longer be a legal restriction or permitted reason required to travel internationally. There will be a </a:t>
            </a:r>
            <a:r>
              <a:rPr lang="en-GB" sz="1300" u="sng">
                <a:solidFill>
                  <a:schemeClr val="hlink"/>
                </a:solidFill>
                <a:highlight>
                  <a:srgbClr val="FFFFFF"/>
                </a:highlight>
                <a:hlinkClick r:id="rId6"/>
              </a:rPr>
              <a:t>traffic light system for international travel</a:t>
            </a:r>
            <a:r>
              <a:rPr lang="en-GB" sz="1300">
                <a:solidFill>
                  <a:srgbClr val="0B0C0C"/>
                </a:solidFill>
                <a:highlight>
                  <a:srgbClr val="FFFFFF"/>
                </a:highlight>
              </a:rPr>
              <a:t>.</a:t>
            </a:r>
            <a:endParaRPr sz="1300"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rgbClr val="0B0C0C"/>
              </a:solidFill>
              <a:highlight>
                <a:srgbClr val="FFFFFF"/>
              </a:highlight>
            </a:endParaRPr>
          </a:p>
        </p:txBody>
      </p:sp>
      <p:pic>
        <p:nvPicPr>
          <p:cNvPr descr="Image shows: 3 Steps on how to travel safely. &#10;The text says: &#10;Plan your journey&#10;Below there are 4 animations&#10;A location pin point with text below: Plan the most direct journey that avoids busy routes and times. &#10;A man wearing a face-covering with text below: You must wear a face-covering on public transport unless you are exempt.&#10;A man and a woman with speech bubbles above their heads, with the text below: If you require assistance you should continue to request this as you normally would&#10;Washing hands, with text below: Wash or sanitize your hands before beginning your journey.&#10;&#10;The text says:&#10;2. On your journey&#10;Below there are 5 animations&#10;Two people standing 2 metres apart with text below: Maintain 2 metre distance wherever possible&#10;A man wearing a face-covering with text below: You must wear a face-covering on public transport unless you are exempt.&#10;A hand holding a credit card, with text below: Use contactless payment where possible.&#10;A speech bubble, with text below: Be patient and follow instructions from transport staff. &#10;Two people sitting on chairs with their backs to each other, with text below: Avoid facing other passengers if you can&#10;&#10;The text says:&#10;3. Completing your journey&#10;When finishing your journey you should: &#10;&#10;Below this there are 3 animations&#10;A mobile phone with a speech bubble, with the text below: Follow guidance at your destination&#10;A bicycle and a man, with the text below: Walk and cycle from public transport to your destination, where possible&#10;Washing hands, with text below: Wash or sanitize your hands as soon as possible  &#10;" id="139" name="Google Shape;139;p29" title="NHS Travelling safely poster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250247" y="852550"/>
            <a:ext cx="2770224" cy="39153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30"/>
          <p:cNvSpPr txBox="1"/>
          <p:nvPr/>
        </p:nvSpPr>
        <p:spPr>
          <a:xfrm>
            <a:off x="-9750" y="4839900"/>
            <a:ext cx="9144000" cy="303600"/>
          </a:xfrm>
          <a:prstGeom prst="rect">
            <a:avLst/>
          </a:prstGeom>
          <a:solidFill>
            <a:srgbClr val="1C4587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rgbClr val="FFFFFF"/>
                </a:solidFill>
              </a:rPr>
              <a:t>COVID-19 Influencer Toolkit - u</a:t>
            </a:r>
            <a:r>
              <a:rPr lang="en-GB" sz="1000">
                <a:solidFill>
                  <a:schemeClr val="lt1"/>
                </a:solidFill>
              </a:rPr>
              <a:t>pdate</a:t>
            </a:r>
            <a:r>
              <a:rPr lang="en-GB" sz="1000">
                <a:solidFill>
                  <a:schemeClr val="lt1"/>
                </a:solidFill>
              </a:rPr>
              <a:t>d 18 May 2021  </a:t>
            </a:r>
            <a:r>
              <a:rPr lang="en-GB" sz="1000">
                <a:solidFill>
                  <a:srgbClr val="FFFFFF"/>
                </a:solidFill>
              </a:rPr>
              <a:t>			                      Document owned by National Resilience Hub External Affairs Team	</a:t>
            </a:r>
            <a:r>
              <a:rPr b="1" lang="en-GB" sz="1100">
                <a:solidFill>
                  <a:srgbClr val="FFFFFF"/>
                </a:solidFill>
              </a:rPr>
              <a:t>							</a:t>
            </a:r>
            <a:endParaRPr b="1" sz="1700">
              <a:solidFill>
                <a:srgbClr val="FFFFFF"/>
              </a:solidFill>
            </a:endParaRPr>
          </a:p>
        </p:txBody>
      </p:sp>
      <p:sp>
        <p:nvSpPr>
          <p:cNvPr id="145" name="Google Shape;145;p30"/>
          <p:cNvSpPr txBox="1"/>
          <p:nvPr/>
        </p:nvSpPr>
        <p:spPr>
          <a:xfrm>
            <a:off x="0" y="-50"/>
            <a:ext cx="9144000" cy="708300"/>
          </a:xfrm>
          <a:prstGeom prst="rect">
            <a:avLst/>
          </a:prstGeom>
          <a:solidFill>
            <a:srgbClr val="1C4587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457200" lvl="0" marL="9144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000">
                <a:solidFill>
                  <a:srgbClr val="FFFFFF"/>
                </a:solidFill>
              </a:rPr>
              <a:t>COVID-19</a:t>
            </a:r>
            <a:r>
              <a:rPr b="1" lang="en-GB" sz="2000">
                <a:solidFill>
                  <a:srgbClr val="FFFFFF"/>
                </a:solidFill>
              </a:rPr>
              <a:t> Stakeholder and Influencer Toolkit </a:t>
            </a:r>
            <a:endParaRPr b="1" sz="2000">
              <a:solidFill>
                <a:srgbClr val="FFFFFF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rgbClr val="FFFFFF"/>
                </a:solidFill>
              </a:rPr>
              <a:t>Variants of Concern</a:t>
            </a:r>
            <a:endParaRPr b="1" sz="1800">
              <a:solidFill>
                <a:srgbClr val="FFFFFF"/>
              </a:solidFill>
            </a:endParaRPr>
          </a:p>
          <a:p>
            <a:pPr indent="0" lvl="0" marL="2743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500">
                <a:solidFill>
                  <a:srgbClr val="FFFFFF"/>
                </a:solidFill>
              </a:rPr>
              <a:t>     </a:t>
            </a:r>
            <a:endParaRPr b="1" sz="2000">
              <a:solidFill>
                <a:srgbClr val="FFFFFF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FFFFFF"/>
              </a:solidFill>
            </a:endParaRPr>
          </a:p>
        </p:txBody>
      </p:sp>
      <p:pic>
        <p:nvPicPr>
          <p:cNvPr id="146" name="Google Shape;146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9325"/>
            <a:ext cx="1631168" cy="776425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30"/>
          <p:cNvSpPr txBox="1"/>
          <p:nvPr>
            <p:ph idx="12" type="sldNum"/>
          </p:nvPr>
        </p:nvSpPr>
        <p:spPr>
          <a:xfrm>
            <a:off x="8548658" y="48156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GB">
                <a:solidFill>
                  <a:srgbClr val="FFFFFF"/>
                </a:solidFill>
              </a:rPr>
              <a:t>‹#›</a:t>
            </a:fld>
            <a:endParaRPr>
              <a:solidFill>
                <a:srgbClr val="FFFFFF"/>
              </a:solidFill>
            </a:endParaRPr>
          </a:p>
        </p:txBody>
      </p:sp>
      <p:sp>
        <p:nvSpPr>
          <p:cNvPr descr="A yellow poster which says Stay Home, Protect the NHS, Save Lives." id="148" name="Google Shape;148;p30" title="A Stay At Home poster from the government and NHS"/>
          <p:cNvSpPr txBox="1"/>
          <p:nvPr/>
        </p:nvSpPr>
        <p:spPr>
          <a:xfrm>
            <a:off x="337225" y="3617575"/>
            <a:ext cx="5614500" cy="1152000"/>
          </a:xfrm>
          <a:prstGeom prst="rect">
            <a:avLst/>
          </a:prstGeom>
          <a:noFill/>
          <a:ln cap="flat" cmpd="sng" w="28575">
            <a:solidFill>
              <a:srgbClr val="0070C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200">
                <a:solidFill>
                  <a:schemeClr val="dk1"/>
                </a:solidFill>
              </a:rPr>
              <a:t>How you can help</a:t>
            </a:r>
            <a:endParaRPr b="1" sz="1200">
              <a:solidFill>
                <a:schemeClr val="dk1"/>
              </a:solidFill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en-GB" sz="1200">
                <a:solidFill>
                  <a:schemeClr val="dk1"/>
                </a:solidFill>
              </a:rPr>
              <a:t>Guide your stakeholders in t</a:t>
            </a:r>
            <a:r>
              <a:rPr lang="en-GB" sz="1200">
                <a:solidFill>
                  <a:schemeClr val="dk1"/>
                </a:solidFill>
              </a:rPr>
              <a:t>hese areas to</a:t>
            </a:r>
            <a:r>
              <a:rPr lang="en-GB" sz="1200" u="sng">
                <a:solidFill>
                  <a:schemeClr val="hlink"/>
                </a:solidFill>
                <a:hlinkClick r:id="rId4"/>
              </a:rPr>
              <a:t> the </a:t>
            </a:r>
            <a:r>
              <a:rPr lang="en-GB" sz="1200" u="sng">
                <a:solidFill>
                  <a:schemeClr val="hlink"/>
                </a:solidFill>
                <a:hlinkClick r:id="rId5"/>
              </a:rPr>
              <a:t>guidance around Variants of Concern. </a:t>
            </a:r>
            <a:endParaRPr sz="1200">
              <a:solidFill>
                <a:schemeClr val="dk1"/>
              </a:solidFill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en-GB" sz="1200">
                <a:solidFill>
                  <a:schemeClr val="dk1"/>
                </a:solidFill>
              </a:rPr>
              <a:t>Share </a:t>
            </a:r>
            <a:r>
              <a:rPr lang="en-GB" sz="1200" u="sng">
                <a:solidFill>
                  <a:schemeClr val="hlink"/>
                </a:solidFill>
                <a:hlinkClick r:id="rId6"/>
              </a:rPr>
              <a:t>assets on the Variants of Concern</a:t>
            </a:r>
            <a:r>
              <a:rPr lang="en-GB" sz="1200">
                <a:solidFill>
                  <a:schemeClr val="dk1"/>
                </a:solidFill>
              </a:rPr>
              <a:t> with your networks to ensure people in these areas are aware of the rules and what they need to do. </a:t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149" name="Google Shape;149;p30"/>
          <p:cNvSpPr txBox="1"/>
          <p:nvPr/>
        </p:nvSpPr>
        <p:spPr>
          <a:xfrm>
            <a:off x="134525" y="785750"/>
            <a:ext cx="7161000" cy="276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200">
                <a:solidFill>
                  <a:srgbClr val="0B0C0C"/>
                </a:solidFill>
              </a:rPr>
              <a:t>Be careful: a new COVID-19 variant is spreading in some parts of England. The areas in which the new COVID-19 variant is spreading fastest are </a:t>
            </a:r>
            <a:r>
              <a:rPr b="1" lang="en-GB" sz="1200">
                <a:solidFill>
                  <a:srgbClr val="0B0C0C"/>
                </a:solidFill>
              </a:rPr>
              <a:t>Bolton, Blackburn and Darwen.</a:t>
            </a:r>
            <a:endParaRPr b="1" sz="1200">
              <a:solidFill>
                <a:srgbClr val="0B0C0C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rgbClr val="0B0C0C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200">
                <a:solidFill>
                  <a:srgbClr val="0B0C0C"/>
                </a:solidFill>
              </a:rPr>
              <a:t>Given the increased risk of transmitting COVID-19, you should take particular caution when meeting anyone outside your household or support bubble. This will keep yourself and others safe. In particular, wherever possible, you should try to:</a:t>
            </a:r>
            <a:endParaRPr sz="1200">
              <a:solidFill>
                <a:srgbClr val="0B0C0C"/>
              </a:solidFill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B0C0C"/>
              </a:buClr>
              <a:buSzPts val="1200"/>
              <a:buChar char="●"/>
            </a:pPr>
            <a:r>
              <a:rPr lang="en-GB" sz="1200">
                <a:solidFill>
                  <a:srgbClr val="0B0C0C"/>
                </a:solidFill>
              </a:rPr>
              <a:t>Meet outside rather than inside where possible</a:t>
            </a:r>
            <a:endParaRPr sz="1200">
              <a:solidFill>
                <a:srgbClr val="0B0C0C"/>
              </a:solidFill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B0C0C"/>
              </a:buClr>
              <a:buSzPts val="1200"/>
              <a:buChar char="●"/>
            </a:pPr>
            <a:r>
              <a:rPr lang="en-GB" sz="1200">
                <a:solidFill>
                  <a:srgbClr val="0B0C0C"/>
                </a:solidFill>
              </a:rPr>
              <a:t>Try to keep 2 metres apart from people that you don’t live with (unless you have formed a support bubble with them), this includes friends and family you don’t live with</a:t>
            </a:r>
            <a:endParaRPr sz="1200">
              <a:solidFill>
                <a:srgbClr val="0B0C0C"/>
              </a:solidFill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B0C0C"/>
              </a:buClr>
              <a:buSzPts val="1200"/>
              <a:buChar char="●"/>
            </a:pPr>
            <a:r>
              <a:rPr lang="en-GB" sz="1200">
                <a:solidFill>
                  <a:srgbClr val="0B0C0C"/>
                </a:solidFill>
              </a:rPr>
              <a:t>Get tested twice a week for free and isolate if you are positive</a:t>
            </a:r>
            <a:endParaRPr sz="1200">
              <a:solidFill>
                <a:srgbClr val="0B0C0C"/>
              </a:solidFill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B0C0C"/>
              </a:buClr>
              <a:buSzPts val="1200"/>
              <a:buChar char="●"/>
            </a:pPr>
            <a:r>
              <a:rPr lang="en-GB" sz="1200">
                <a:solidFill>
                  <a:srgbClr val="0B0C0C"/>
                </a:solidFill>
              </a:rPr>
              <a:t>Continue to work from home if you can</a:t>
            </a:r>
            <a:endParaRPr sz="1200">
              <a:solidFill>
                <a:srgbClr val="0B0C0C"/>
              </a:solidFill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B0C0C"/>
              </a:buClr>
              <a:buSzPts val="1200"/>
              <a:buChar char="●"/>
            </a:pPr>
            <a:r>
              <a:rPr lang="en-GB" sz="1200">
                <a:solidFill>
                  <a:srgbClr val="0B0C0C"/>
                </a:solidFill>
              </a:rPr>
              <a:t>Get vaccinated when you are offered it, and encourage others to do so as well</a:t>
            </a:r>
            <a:endParaRPr sz="1200">
              <a:solidFill>
                <a:srgbClr val="0B0C0C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0B0C0C"/>
              </a:solidFill>
            </a:endParaRPr>
          </a:p>
        </p:txBody>
      </p:sp>
      <p:pic>
        <p:nvPicPr>
          <p:cNvPr descr="The image shows a younger woman and an older woman walking outside.&#10;The text says:&#10;Mild COVID-19 symptoms for you, could be deadly for her.&#10;Don't guess, get a test.&#10;NHS COVID-19 app. nhs.uk/Get-Tested, 119." id="150" name="Google Shape;150;p30" title="A HM Government and NHS poster about COVID-19 testing.">
            <a:hlinkClick r:id="rId7"/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024725" y="3073727"/>
            <a:ext cx="3072625" cy="16958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he poster has a purple background with a NHS Logo in the top right corner. &#10;&#10;The text reads: We'll let you know when your Covid-19 vaccine is ready for you&#10;Every vaccination gives us HOPE. &#10;&#10;" id="151" name="Google Shape;151;p30" title="NHS Vaccines Poster">
            <a:hlinkClick r:id="rId9"/>
          </p:cNvPr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7295525" y="1236639"/>
            <a:ext cx="1743525" cy="1695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31"/>
          <p:cNvSpPr txBox="1"/>
          <p:nvPr/>
        </p:nvSpPr>
        <p:spPr>
          <a:xfrm>
            <a:off x="0" y="4839900"/>
            <a:ext cx="9144000" cy="303600"/>
          </a:xfrm>
          <a:prstGeom prst="rect">
            <a:avLst/>
          </a:prstGeom>
          <a:solidFill>
            <a:srgbClr val="1C4587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rgbClr val="FFFFFF"/>
                </a:solidFill>
              </a:rPr>
              <a:t>COVI</a:t>
            </a:r>
            <a:r>
              <a:rPr lang="en-GB" sz="1000">
                <a:solidFill>
                  <a:srgbClr val="FFFFFF"/>
                </a:solidFill>
              </a:rPr>
              <a:t>D-19 Influencer Toolkit - </a:t>
            </a:r>
            <a:r>
              <a:rPr lang="en-GB" sz="1000">
                <a:solidFill>
                  <a:schemeClr val="lt1"/>
                </a:solidFill>
              </a:rPr>
              <a:t>update</a:t>
            </a:r>
            <a:r>
              <a:rPr lang="en-GB" sz="1000">
                <a:solidFill>
                  <a:schemeClr val="lt1"/>
                </a:solidFill>
              </a:rPr>
              <a:t>d 18 May </a:t>
            </a:r>
            <a:r>
              <a:rPr lang="en-GB" sz="1000">
                <a:solidFill>
                  <a:schemeClr val="lt1"/>
                </a:solidFill>
              </a:rPr>
              <a:t>2021 </a:t>
            </a:r>
            <a:r>
              <a:rPr lang="en-GB" sz="1000">
                <a:solidFill>
                  <a:schemeClr val="lt1"/>
                </a:solidFill>
              </a:rPr>
              <a:t>		</a:t>
            </a:r>
            <a:r>
              <a:rPr lang="en-GB" sz="1000">
                <a:solidFill>
                  <a:srgbClr val="FFFFFF"/>
                </a:solidFill>
              </a:rPr>
              <a:t>	                        Document owned by National Resilience Hub External Affairs Team</a:t>
            </a:r>
            <a:r>
              <a:rPr b="1" lang="en-GB" sz="1100">
                <a:solidFill>
                  <a:srgbClr val="FFFFFF"/>
                </a:solidFill>
              </a:rPr>
              <a:t>						</a:t>
            </a:r>
            <a:endParaRPr b="1" sz="1700">
              <a:solidFill>
                <a:srgbClr val="FFFFFF"/>
              </a:solidFill>
            </a:endParaRPr>
          </a:p>
        </p:txBody>
      </p:sp>
      <p:sp>
        <p:nvSpPr>
          <p:cNvPr id="157" name="Google Shape;157;p31"/>
          <p:cNvSpPr txBox="1"/>
          <p:nvPr/>
        </p:nvSpPr>
        <p:spPr>
          <a:xfrm>
            <a:off x="0" y="-50"/>
            <a:ext cx="9144000" cy="776400"/>
          </a:xfrm>
          <a:prstGeom prst="rect">
            <a:avLst/>
          </a:prstGeom>
          <a:solidFill>
            <a:srgbClr val="1C4587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000">
                <a:solidFill>
                  <a:schemeClr val="lt1"/>
                </a:solidFill>
              </a:rPr>
              <a:t>COVID-19 Stakeholder and Influencer Toolkit </a:t>
            </a:r>
            <a:endParaRPr b="1" sz="2000">
              <a:solidFill>
                <a:schemeClr val="lt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rgbClr val="FFFFFF"/>
                </a:solidFill>
              </a:rPr>
              <a:t>Vaccines</a:t>
            </a:r>
            <a:r>
              <a:rPr b="1" lang="en-GB" sz="2000">
                <a:solidFill>
                  <a:srgbClr val="FFFFFF"/>
                </a:solidFill>
              </a:rPr>
              <a:t> </a:t>
            </a:r>
            <a:endParaRPr b="1" sz="2300">
              <a:solidFill>
                <a:srgbClr val="FFFFFF"/>
              </a:solidFill>
            </a:endParaRPr>
          </a:p>
        </p:txBody>
      </p:sp>
      <p:sp>
        <p:nvSpPr>
          <p:cNvPr id="158" name="Google Shape;158;p31"/>
          <p:cNvSpPr txBox="1"/>
          <p:nvPr/>
        </p:nvSpPr>
        <p:spPr>
          <a:xfrm>
            <a:off x="152400" y="841125"/>
            <a:ext cx="4552500" cy="71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</a:endParaRPr>
          </a:p>
        </p:txBody>
      </p:sp>
      <p:sp>
        <p:nvSpPr>
          <p:cNvPr id="159" name="Google Shape;159;p31"/>
          <p:cNvSpPr txBox="1"/>
          <p:nvPr>
            <p:ph idx="12" type="sldNum"/>
          </p:nvPr>
        </p:nvSpPr>
        <p:spPr>
          <a:xfrm>
            <a:off x="8595308" y="4839892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GB">
                <a:solidFill>
                  <a:srgbClr val="FFFFFF"/>
                </a:solidFill>
              </a:rPr>
              <a:t>‹#›</a:t>
            </a:fld>
            <a:endParaRPr>
              <a:solidFill>
                <a:srgbClr val="FFFFFF"/>
              </a:solidFill>
            </a:endParaRPr>
          </a:p>
        </p:txBody>
      </p:sp>
      <p:pic>
        <p:nvPicPr>
          <p:cNvPr id="160" name="Google Shape;160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64700"/>
            <a:ext cx="1631168" cy="776425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31"/>
          <p:cNvSpPr txBox="1"/>
          <p:nvPr/>
        </p:nvSpPr>
        <p:spPr>
          <a:xfrm>
            <a:off x="66450" y="841125"/>
            <a:ext cx="5635200" cy="22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200">
                <a:solidFill>
                  <a:schemeClr val="dk1"/>
                </a:solidFill>
                <a:highlight>
                  <a:schemeClr val="lt1"/>
                </a:highlight>
              </a:rPr>
              <a:t>More</a:t>
            </a:r>
            <a:r>
              <a:rPr lang="en-GB" sz="1200">
                <a:solidFill>
                  <a:schemeClr val="dk1"/>
                </a:solidFill>
                <a:highlight>
                  <a:schemeClr val="lt1"/>
                </a:highlight>
              </a:rPr>
              <a:t> than 36.5 million people have had their first dose of the vaccine and we have reached a great milestone of more than 20 million people being fu</a:t>
            </a:r>
            <a:r>
              <a:rPr lang="en-GB" sz="1200">
                <a:solidFill>
                  <a:schemeClr val="dk1"/>
                </a:solidFill>
              </a:rPr>
              <a:t>lly vaccinated. </a:t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200">
                <a:solidFill>
                  <a:schemeClr val="dk1"/>
                </a:solidFill>
                <a:highlight>
                  <a:srgbClr val="FFFFFF"/>
                </a:highlight>
              </a:rPr>
              <a:t>Last Friday, the </a:t>
            </a:r>
            <a:r>
              <a:rPr lang="en-GB" sz="1200" u="sng">
                <a:solidFill>
                  <a:schemeClr val="hlink"/>
                </a:solidFill>
                <a:highlight>
                  <a:srgbClr val="FFFFFF"/>
                </a:highlight>
                <a:hlinkClick r:id="rId4"/>
              </a:rPr>
              <a:t>Government announced that second dose appointments will be </a:t>
            </a:r>
            <a:r>
              <a:rPr lang="en-GB" sz="1200" u="sng">
                <a:solidFill>
                  <a:schemeClr val="hlink"/>
                </a:solidFill>
                <a:highlight>
                  <a:srgbClr val="FFFFFF"/>
                </a:highlight>
                <a:hlinkClick r:id="rId5"/>
              </a:rPr>
              <a:t>brought</a:t>
            </a:r>
            <a:r>
              <a:rPr lang="en-GB" sz="1200" u="sng">
                <a:solidFill>
                  <a:schemeClr val="hlink"/>
                </a:solidFill>
                <a:highlight>
                  <a:srgbClr val="FFFFFF"/>
                </a:highlight>
                <a:hlinkClick r:id="rId6"/>
              </a:rPr>
              <a:t> forward from 12 weeks to 8</a:t>
            </a:r>
            <a:r>
              <a:rPr lang="en-GB" sz="1200">
                <a:solidFill>
                  <a:schemeClr val="dk1"/>
                </a:solidFill>
                <a:highlight>
                  <a:srgbClr val="FFFFFF"/>
                </a:highlight>
              </a:rPr>
              <a:t> for </a:t>
            </a:r>
            <a:r>
              <a:rPr lang="en-GB" sz="1200">
                <a:solidFill>
                  <a:schemeClr val="dk1"/>
                </a:solidFill>
                <a:highlight>
                  <a:srgbClr val="FFFFFF"/>
                </a:highlight>
              </a:rPr>
              <a:t>people</a:t>
            </a:r>
            <a:r>
              <a:rPr lang="en-GB" sz="1200">
                <a:solidFill>
                  <a:schemeClr val="dk1"/>
                </a:solidFill>
                <a:highlight>
                  <a:srgbClr val="FFFFFF"/>
                </a:highlight>
              </a:rPr>
              <a:t> aged 50+ who have not had theirs yet. The NHS will contact you if your appointment needs to be moved. </a:t>
            </a:r>
            <a:endParaRPr sz="12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200">
                <a:solidFill>
                  <a:schemeClr val="dk1"/>
                </a:solidFill>
              </a:rPr>
              <a:t>You must </a:t>
            </a:r>
            <a:r>
              <a:rPr lang="en-GB" sz="1200" u="sng">
                <a:solidFill>
                  <a:srgbClr val="1155CC"/>
                </a:solidFill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follow the rules after you’ve had the COVID-19 vaccination</a:t>
            </a:r>
            <a:r>
              <a:rPr lang="en-GB" sz="1200">
                <a:solidFill>
                  <a:schemeClr val="dk1"/>
                </a:solidFill>
              </a:rPr>
              <a:t>. Remember: </a:t>
            </a:r>
            <a:r>
              <a:rPr b="1" lang="en-GB" sz="1200">
                <a:solidFill>
                  <a:schemeClr val="dk1"/>
                </a:solidFill>
              </a:rPr>
              <a:t>Wash your hands. Cover your face. Keep your distance.</a:t>
            </a:r>
            <a:endParaRPr sz="1200">
              <a:solidFill>
                <a:schemeClr val="dk1"/>
              </a:solidFill>
            </a:endParaRPr>
          </a:p>
        </p:txBody>
      </p:sp>
      <p:sp>
        <p:nvSpPr>
          <p:cNvPr id="162" name="Google Shape;162;p31"/>
          <p:cNvSpPr txBox="1"/>
          <p:nvPr/>
        </p:nvSpPr>
        <p:spPr>
          <a:xfrm>
            <a:off x="0" y="3138800"/>
            <a:ext cx="9031500" cy="1701000"/>
          </a:xfrm>
          <a:prstGeom prst="rect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300"/>
              <a:t>How you can help</a:t>
            </a:r>
            <a:endParaRPr b="1" sz="1300"/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Char char="●"/>
            </a:pPr>
            <a:r>
              <a:rPr lang="en-GB" sz="1300">
                <a:solidFill>
                  <a:schemeClr val="dk1"/>
                </a:solidFill>
              </a:rPr>
              <a:t>Let your networks know that people aged 34 or over, or people who turn 34 before 1 July 2021, can now book their COVID-19 vaccine. Post this </a:t>
            </a:r>
            <a:r>
              <a:rPr lang="en-GB" sz="1300" u="sng">
                <a:solidFill>
                  <a:schemeClr val="hlink"/>
                </a:solidFill>
                <a:hlinkClick r:id="rId8"/>
              </a:rPr>
              <a:t>NHS tweet</a:t>
            </a:r>
            <a:r>
              <a:rPr lang="en-GB" sz="1300">
                <a:solidFill>
                  <a:srgbClr val="0070C0"/>
                </a:solidFill>
              </a:rPr>
              <a:t> </a:t>
            </a:r>
            <a:r>
              <a:rPr lang="en-GB" sz="1300">
                <a:solidFill>
                  <a:schemeClr val="dk1"/>
                </a:solidFill>
              </a:rPr>
              <a:t>with the details.</a:t>
            </a:r>
            <a:endParaRPr sz="1300">
              <a:solidFill>
                <a:schemeClr val="dk1"/>
              </a:solidFill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Char char="●"/>
            </a:pPr>
            <a:r>
              <a:rPr lang="en-GB" sz="1300">
                <a:solidFill>
                  <a:schemeClr val="dk1"/>
                </a:solidFill>
              </a:rPr>
              <a:t>Post videos via this </a:t>
            </a:r>
            <a:r>
              <a:rPr lang="en-GB" sz="1300" u="sng">
                <a:solidFill>
                  <a:schemeClr val="hlink"/>
                </a:solidFill>
                <a:hlinkClick r:id="rId9"/>
              </a:rPr>
              <a:t>link to trusted community leaders to help tackle the spread of false information about the COVID-19 vaccine</a:t>
            </a:r>
            <a:r>
              <a:rPr lang="en-GB" sz="1300">
                <a:solidFill>
                  <a:schemeClr val="dk1"/>
                </a:solidFill>
                <a:highlight>
                  <a:srgbClr val="F9F9F9"/>
                </a:highlight>
              </a:rPr>
              <a:t>.</a:t>
            </a:r>
            <a:endParaRPr sz="1300"/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Char char="●"/>
            </a:pPr>
            <a:r>
              <a:rPr lang="en-GB" sz="1300"/>
              <a:t>Share </a:t>
            </a:r>
            <a:r>
              <a:rPr lang="en-GB" sz="1300" u="sng">
                <a:solidFill>
                  <a:schemeClr val="hlink"/>
                </a:solidFill>
                <a:hlinkClick r:id="rId10"/>
              </a:rPr>
              <a:t>videos in community languages</a:t>
            </a:r>
            <a:r>
              <a:rPr lang="en-GB" sz="1300"/>
              <a:t> on vaccine disinformation, with your networks. </a:t>
            </a:r>
            <a:endParaRPr sz="1300"/>
          </a:p>
        </p:txBody>
      </p:sp>
      <p:pic>
        <p:nvPicPr>
          <p:cNvPr descr="The image shows a purple background, with an elderly woman looking up and smiling. In the corner there is a logo which reads: Every vaccination gives us hope. &#10;&#10;The text reads: You need two doses for maximum protection. &#10;We will let you know when your Covid-19 vaccine is ready for you. &#10;&#10;" id="163" name="Google Shape;163;p31" title="NHS Covid-19 vaccine poster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5562475" y="939950"/>
            <a:ext cx="3469027" cy="1951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2"/>
          <p:cNvSpPr txBox="1"/>
          <p:nvPr/>
        </p:nvSpPr>
        <p:spPr>
          <a:xfrm>
            <a:off x="0" y="-50"/>
            <a:ext cx="9144000" cy="776400"/>
          </a:xfrm>
          <a:prstGeom prst="rect">
            <a:avLst/>
          </a:prstGeom>
          <a:solidFill>
            <a:srgbClr val="1C4587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000">
                <a:solidFill>
                  <a:schemeClr val="lt1"/>
                </a:solidFill>
              </a:rPr>
              <a:t>COVID-19 Stakeholder and Influencer Toolkit </a:t>
            </a:r>
            <a:endParaRPr b="1" sz="2000">
              <a:solidFill>
                <a:schemeClr val="lt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1800">
                <a:solidFill>
                  <a:schemeClr val="lt1"/>
                </a:solidFill>
              </a:rPr>
              <a:t>Testing </a:t>
            </a:r>
            <a:endParaRPr b="1" sz="1800">
              <a:solidFill>
                <a:srgbClr val="FFFFFF"/>
              </a:solidFill>
            </a:endParaRPr>
          </a:p>
        </p:txBody>
      </p:sp>
      <p:pic>
        <p:nvPicPr>
          <p:cNvPr id="169" name="Google Shape;169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0" y="0"/>
            <a:ext cx="1631168" cy="776425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32"/>
          <p:cNvSpPr txBox="1"/>
          <p:nvPr/>
        </p:nvSpPr>
        <p:spPr>
          <a:xfrm>
            <a:off x="0" y="4839900"/>
            <a:ext cx="9144000" cy="303600"/>
          </a:xfrm>
          <a:prstGeom prst="rect">
            <a:avLst/>
          </a:prstGeom>
          <a:solidFill>
            <a:srgbClr val="1C4587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rgbClr val="FFFFFF"/>
                </a:solidFill>
              </a:rPr>
              <a:t>COVID-19 Influencer Toolkit -</a:t>
            </a:r>
            <a:r>
              <a:rPr lang="en-GB" sz="1000">
                <a:solidFill>
                  <a:schemeClr val="lt1"/>
                </a:solidFill>
              </a:rPr>
              <a:t> updated 18 May</a:t>
            </a:r>
            <a:r>
              <a:rPr lang="en-GB" sz="1000">
                <a:solidFill>
                  <a:schemeClr val="lt1"/>
                </a:solidFill>
              </a:rPr>
              <a:t> 2021 </a:t>
            </a:r>
            <a:r>
              <a:rPr lang="en-GB" sz="1000">
                <a:solidFill>
                  <a:schemeClr val="lt1"/>
                </a:solidFill>
              </a:rPr>
              <a:t>		</a:t>
            </a:r>
            <a:r>
              <a:rPr lang="en-GB" sz="1000">
                <a:solidFill>
                  <a:srgbClr val="FFFFFF"/>
                </a:solidFill>
              </a:rPr>
              <a:t>	</a:t>
            </a:r>
            <a:r>
              <a:rPr lang="en-GB" sz="1000">
                <a:solidFill>
                  <a:schemeClr val="lt1"/>
                </a:solidFill>
              </a:rPr>
              <a:t>                        </a:t>
            </a:r>
            <a:r>
              <a:rPr lang="en-GB" sz="1000">
                <a:solidFill>
                  <a:srgbClr val="FFFFFF"/>
                </a:solidFill>
              </a:rPr>
              <a:t>Document owned by National Resilience Hub External Affairs Team	</a:t>
            </a:r>
            <a:r>
              <a:rPr b="1" lang="en-GB" sz="1100">
                <a:solidFill>
                  <a:srgbClr val="FFFFFF"/>
                </a:solidFill>
              </a:rPr>
              <a:t>											</a:t>
            </a:r>
            <a:endParaRPr b="1" sz="1700">
              <a:solidFill>
                <a:srgbClr val="FFFFFF"/>
              </a:solidFill>
            </a:endParaRPr>
          </a:p>
        </p:txBody>
      </p:sp>
      <p:sp>
        <p:nvSpPr>
          <p:cNvPr id="171" name="Google Shape;171;p32"/>
          <p:cNvSpPr txBox="1"/>
          <p:nvPr>
            <p:ph idx="12" type="sldNum"/>
          </p:nvPr>
        </p:nvSpPr>
        <p:spPr>
          <a:xfrm>
            <a:off x="8548658" y="48156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GB">
                <a:solidFill>
                  <a:srgbClr val="FFFFFF"/>
                </a:solidFill>
              </a:rPr>
              <a:t>6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72" name="Google Shape;172;p32"/>
          <p:cNvSpPr txBox="1"/>
          <p:nvPr/>
        </p:nvSpPr>
        <p:spPr>
          <a:xfrm>
            <a:off x="4704900" y="3003700"/>
            <a:ext cx="4332900" cy="1755900"/>
          </a:xfrm>
          <a:prstGeom prst="rect">
            <a:avLst/>
          </a:prstGeom>
          <a:noFill/>
          <a:ln cap="flat" cmpd="sng" w="28575">
            <a:solidFill>
              <a:srgbClr val="0070C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200"/>
              <a:t>How you can help</a:t>
            </a:r>
            <a:endParaRPr b="1" sz="1200"/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en-GB" sz="1200">
                <a:solidFill>
                  <a:srgbClr val="0B0C0C"/>
                </a:solidFill>
              </a:rPr>
              <a:t>Tell your networks everyone can get free, rapid lateral flow tests twice a week.</a:t>
            </a:r>
            <a:endParaRPr b="1" sz="1200">
              <a:solidFill>
                <a:schemeClr val="dk1"/>
              </a:solidFill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en-GB" sz="1200">
                <a:solidFill>
                  <a:schemeClr val="dk1"/>
                </a:solidFill>
              </a:rPr>
              <a:t>Tell your networks that they can book a rapid test by calling 119, using the NHS COVID-19 app or via </a:t>
            </a:r>
            <a:r>
              <a:rPr lang="en-GB" sz="1200" u="sng">
                <a:solidFill>
                  <a:srgbClr val="0070C0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the booking page on the NHS website</a:t>
            </a:r>
            <a:r>
              <a:rPr lang="en-GB" sz="1200">
                <a:solidFill>
                  <a:schemeClr val="dk1"/>
                </a:solidFill>
              </a:rPr>
              <a:t>.</a:t>
            </a:r>
            <a:endParaRPr sz="1200">
              <a:solidFill>
                <a:schemeClr val="dk1"/>
              </a:solidFill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en-GB" sz="1200">
                <a:solidFill>
                  <a:schemeClr val="dk1"/>
                </a:solidFill>
              </a:rPr>
              <a:t>Use these </a:t>
            </a:r>
            <a:r>
              <a:rPr lang="en-GB" sz="1200" u="sng">
                <a:solidFill>
                  <a:schemeClr val="hlink"/>
                </a:solidFill>
                <a:hlinkClick r:id="rId5"/>
              </a:rPr>
              <a:t>images in different languages</a:t>
            </a:r>
            <a:r>
              <a:rPr lang="en-GB" sz="1200">
                <a:solidFill>
                  <a:schemeClr val="dk1"/>
                </a:solidFill>
              </a:rPr>
              <a:t> to let your networks know about testing.</a:t>
            </a:r>
            <a:endParaRPr sz="1200">
              <a:solidFill>
                <a:schemeClr val="dk1"/>
              </a:solidFill>
            </a:endParaRPr>
          </a:p>
        </p:txBody>
      </p:sp>
      <p:sp>
        <p:nvSpPr>
          <p:cNvPr id="173" name="Google Shape;173;p32"/>
          <p:cNvSpPr txBox="1"/>
          <p:nvPr/>
        </p:nvSpPr>
        <p:spPr>
          <a:xfrm>
            <a:off x="132900" y="935100"/>
            <a:ext cx="4572000" cy="39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chemeClr val="dk1"/>
                </a:solidFill>
              </a:rPr>
              <a:t>Why is it important to get tested, even if there is a vaccine? </a:t>
            </a:r>
            <a:endParaRPr b="1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</a:rPr>
              <a:t>One in three people who catch the COVID-19 virus will not show any symptoms at all. It is important we keep testing to protect ourselves and the people we love.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</a:rPr>
              <a:t>Everyone is encouraged to take a free rapid l</a:t>
            </a:r>
            <a:r>
              <a:rPr lang="en-GB">
                <a:solidFill>
                  <a:schemeClr val="dk1"/>
                </a:solidFill>
              </a:rPr>
              <a:t>ateral flow test</a:t>
            </a:r>
            <a:r>
              <a:rPr lang="en-GB">
                <a:solidFill>
                  <a:schemeClr val="dk1"/>
                </a:solidFill>
              </a:rPr>
              <a:t> twice a week to avoid a further lockdown.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  <a:highlight>
                  <a:schemeClr val="lt1"/>
                </a:highlight>
              </a:rPr>
              <a:t>Routine testing is also important to detect new variants.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If your lateral flow test comes back positive, you must take a PCR test as they detect which variant it is. This will help in containing variants of concern. 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</a:endParaRPr>
          </a:p>
        </p:txBody>
      </p:sp>
      <p:pic>
        <p:nvPicPr>
          <p:cNvPr descr="The image shows a woman in a mask, in PPE. The text says &quot;Silvia, Commercial cleaner&quot;. &#10;&#10;The text reads: &#10;Coronavirus&#10;“The last thing I want is to be the one who spreads it at work”&#10;Around 1 in 3 people who have Covid-19 don’t have any symptoms and can spread it without knowing. &#10;Regular testing for safer working is here.&#10;" id="174" name="Google Shape;174;p32" title="NHS Get tested poster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134435" y="913000"/>
            <a:ext cx="3473827" cy="19540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Custom 16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70C0"/>
      </a:hlink>
      <a:folHlink>
        <a:srgbClr val="0070C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