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0" r:id="rId2"/>
    <p:sldId id="702" r:id="rId3"/>
    <p:sldId id="704" r:id="rId4"/>
    <p:sldId id="2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649BD-A708-4D62-979B-4311F87EE834}" type="datetimeFigureOut">
              <a:rPr lang="en-GB" smtClean="0"/>
              <a:t>14/05/2021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6D97C-5942-4933-B674-8E6B9B341F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37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/>
            <a:endParaRPr lang="en-GB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779F24-5F92-4B44-93AA-E25AD2B0B1EC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0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A53F9A-450C-4E6B-A2B0-E98950D88F4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07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A53F9A-450C-4E6B-A2B0-E98950D88F4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752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A53F9A-450C-4E6B-A2B0-E98950D88F4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011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 userDrawn="1"/>
        </p:nvSpPr>
        <p:spPr bwMode="auto">
          <a:xfrm>
            <a:off x="0" y="1524000"/>
            <a:ext cx="12192000" cy="0"/>
          </a:xfrm>
          <a:prstGeom prst="line">
            <a:avLst/>
          </a:prstGeom>
          <a:noFill/>
          <a:ln w="15875">
            <a:solidFill>
              <a:srgbClr val="A7053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latin typeface="Times New Roman" charset="0"/>
            </a:endParaRPr>
          </a:p>
        </p:txBody>
      </p:sp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10566400" y="4572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hoto Editor Photo" r:id="rId3" imgW="3400900" imgH="3419952" progId="">
                  <p:embed/>
                </p:oleObj>
              </mc:Choice>
              <mc:Fallback>
                <p:oleObj name="Photo Editor Photo" r:id="rId3" imgW="3400900" imgH="3419952" progId="">
                  <p:embed/>
                  <p:pic>
                    <p:nvPicPr>
                      <p:cNvPr id="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0" y="4572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10566400" y="4572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Photo Editor Photo" r:id="rId5" imgW="3400900" imgH="3419952" progId="">
                  <p:embed/>
                </p:oleObj>
              </mc:Choice>
              <mc:Fallback>
                <p:oleObj name="Photo Editor Photo" r:id="rId5" imgW="3400900" imgH="3419952" progId="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0" y="4572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0" y="1524000"/>
            <a:ext cx="12192000" cy="0"/>
          </a:xfrm>
          <a:prstGeom prst="line">
            <a:avLst/>
          </a:prstGeom>
          <a:noFill/>
          <a:ln w="15875">
            <a:solidFill>
              <a:srgbClr val="A7053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latin typeface="Times New Roman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 userDrawn="1"/>
        </p:nvSpPr>
        <p:spPr bwMode="auto">
          <a:xfrm>
            <a:off x="914400" y="598489"/>
            <a:ext cx="3251200" cy="72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en-GB" sz="1800">
              <a:solidFill>
                <a:srgbClr val="FFFFFF"/>
              </a:solidFill>
              <a:latin typeface="L Helvetica Light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en-GB" sz="1800">
                <a:solidFill>
                  <a:srgbClr val="FFFFFF"/>
                </a:solidFill>
                <a:latin typeface="Arial" charset="0"/>
              </a:rPr>
              <a:t>Health and Safety 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en-GB" sz="1800">
                <a:solidFill>
                  <a:srgbClr val="FFFFFF"/>
                </a:solidFill>
                <a:latin typeface="Arial" charset="0"/>
              </a:rPr>
              <a:t>Executive</a:t>
            </a:r>
            <a:endParaRPr lang="en-GB" sz="1800">
              <a:latin typeface="Arial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1117600" y="609601"/>
            <a:ext cx="3251200" cy="72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endParaRPr lang="en-GB" sz="1800">
              <a:solidFill>
                <a:srgbClr val="A70532"/>
              </a:solidFill>
              <a:latin typeface="L Helvetica Light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en-GB" sz="1800">
                <a:solidFill>
                  <a:srgbClr val="A70532"/>
                </a:solidFill>
                <a:latin typeface="Arial" charset="0"/>
              </a:rPr>
              <a:t>Health and Safety </a:t>
            </a:r>
          </a:p>
          <a:p>
            <a:pPr>
              <a:lnSpc>
                <a:spcPct val="40000"/>
              </a:lnSpc>
              <a:spcBef>
                <a:spcPct val="50000"/>
              </a:spcBef>
              <a:defRPr/>
            </a:pPr>
            <a:r>
              <a:rPr lang="en-GB" sz="1800">
                <a:solidFill>
                  <a:srgbClr val="A70532"/>
                </a:solidFill>
                <a:latin typeface="Arial" charset="0"/>
              </a:rPr>
              <a:t>Executive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82738"/>
            <a:ext cx="9550400" cy="1998662"/>
          </a:xfrm>
        </p:spPr>
        <p:txBody>
          <a:bodyPr anchor="t"/>
          <a:lstStyle>
            <a:lvl1pPr>
              <a:lnSpc>
                <a:spcPct val="120000"/>
              </a:lnSpc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860800"/>
            <a:ext cx="7010400" cy="1752600"/>
          </a:xfrm>
        </p:spPr>
        <p:txBody>
          <a:bodyPr/>
          <a:lstStyle>
            <a:lvl1pPr marL="0" indent="0">
              <a:buFontTx/>
              <a:buNone/>
              <a:defRPr sz="3200"/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632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72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64501" y="608014"/>
            <a:ext cx="2400300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01" y="608014"/>
            <a:ext cx="6997700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60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F4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319" y="1540800"/>
            <a:ext cx="11019367" cy="464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86319" y="1129557"/>
            <a:ext cx="11019367" cy="300247"/>
          </a:xfrm>
        </p:spPr>
        <p:txBody>
          <a:bodyPr/>
          <a:lstStyle>
            <a:lvl1pPr marL="0" indent="0">
              <a:buNone/>
              <a:defRPr sz="1650" b="0">
                <a:solidFill>
                  <a:srgbClr val="00AF4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BFA93-3C53-486F-BE5A-BD0AB5B085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Policy Update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2377E-FD34-48E0-A490-C96F1608053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3EDC7-518F-4352-92C6-C5F5209202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309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12800" y="152400"/>
            <a:ext cx="10871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79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8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90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7214"/>
            <a:ext cx="4673600" cy="4649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827214"/>
            <a:ext cx="4673600" cy="4649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44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60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7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803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949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49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3600" y="608014"/>
            <a:ext cx="9112251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7214"/>
            <a:ext cx="9550400" cy="464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1524000"/>
            <a:ext cx="12192000" cy="0"/>
          </a:xfrm>
          <a:prstGeom prst="line">
            <a:avLst/>
          </a:prstGeom>
          <a:noFill/>
          <a:ln w="15875">
            <a:solidFill>
              <a:srgbClr val="A7053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latin typeface="Times New Roman" charset="0"/>
            </a:endParaRPr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10566400" y="4572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Photo" r:id="rId16" imgW="3400900" imgH="3419952" progId="">
                  <p:embed/>
                </p:oleObj>
              </mc:Choice>
              <mc:Fallback>
                <p:oleObj name="Photo Editor Photo" r:id="rId16" imgW="3400900" imgH="3419952" progId="">
                  <p:embed/>
                  <p:pic>
                    <p:nvPicPr>
                      <p:cNvPr id="102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400" y="4572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083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A7053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SzPct val="130000"/>
        <a:buChar char="•"/>
        <a:defRPr sz="2800">
          <a:solidFill>
            <a:srgbClr val="A7053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A7053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A7053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A7053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A7053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A7053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A7053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A7053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A7053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pesticides.gov.uk/MRLs/Mai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>
            <a:extLst>
              <a:ext uri="{FF2B5EF4-FFF2-40B4-BE49-F238E27FC236}">
                <a16:creationId xmlns:a16="http://schemas.microsoft.com/office/drawing/2014/main" id="{2C32256A-E2B0-41FC-88E9-3EC7C342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dirty="0">
                <a:solidFill>
                  <a:srgbClr val="B30337"/>
                </a:solidFill>
                <a:cs typeface="Arial"/>
              </a:rPr>
              <a:t>National pesticides regimes going forward</a:t>
            </a:r>
            <a:endParaRPr lang="en-US" sz="2800" dirty="0">
              <a:solidFill>
                <a:srgbClr val="B30337"/>
              </a:solidFill>
            </a:endParaRPr>
          </a:p>
        </p:txBody>
      </p:sp>
      <p:sp>
        <p:nvSpPr>
          <p:cNvPr id="16387" name="Content Placeholder 4">
            <a:extLst>
              <a:ext uri="{FF2B5EF4-FFF2-40B4-BE49-F238E27FC236}">
                <a16:creationId xmlns:a16="http://schemas.microsoft.com/office/drawing/2014/main" id="{64ED8AE9-B0DC-40B7-A72F-532DC8141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8" y="1689355"/>
            <a:ext cx="8245476" cy="3360086"/>
          </a:xfrm>
        </p:spPr>
        <p:txBody>
          <a:bodyPr/>
          <a:lstStyle/>
          <a:p>
            <a:pPr eaLnBrk="1" hangingPunct="1">
              <a:spcAft>
                <a:spcPts val="450"/>
              </a:spcAft>
            </a:pPr>
            <a:r>
              <a:rPr lang="en-GB" altLang="en-US" sz="1800" dirty="0">
                <a:latin typeface="Arial"/>
                <a:cs typeface="Arial"/>
              </a:rPr>
              <a:t>We are now operating a new independent pesticides regulatory regime in Great Britain (England, Scotland and Wales).</a:t>
            </a:r>
          </a:p>
          <a:p>
            <a:pPr eaLnBrk="1" hangingPunct="1">
              <a:spcAft>
                <a:spcPts val="450"/>
              </a:spcAft>
            </a:pPr>
            <a:r>
              <a:rPr lang="en-GB" altLang="en-US" sz="1800" dirty="0">
                <a:latin typeface="Arial"/>
                <a:cs typeface="Arial"/>
              </a:rPr>
              <a:t>We are taking responsibility for our own decisions on pesticides, using our own rules. </a:t>
            </a:r>
          </a:p>
          <a:p>
            <a:pPr marL="0" indent="0" eaLnBrk="1" hangingPunct="1">
              <a:spcAft>
                <a:spcPts val="450"/>
              </a:spcAft>
              <a:buNone/>
            </a:pPr>
            <a:r>
              <a:rPr lang="en-GB" sz="1800" b="1" dirty="0">
                <a:latin typeface="Arial"/>
                <a:cs typeface="Arial"/>
              </a:rPr>
              <a:t>All existing active substance approvals, PPP authorisations and MRLs continue to be valid in GB.</a:t>
            </a:r>
          </a:p>
          <a:p>
            <a:pPr eaLnBrk="1" hangingPunct="1">
              <a:spcBef>
                <a:spcPts val="900"/>
              </a:spcBef>
              <a:spcAft>
                <a:spcPts val="450"/>
              </a:spcAft>
            </a:pPr>
            <a:r>
              <a:rPr lang="en-GB" sz="1800" dirty="0">
                <a:latin typeface="Arial"/>
                <a:cs typeface="Arial"/>
              </a:rPr>
              <a:t>Existing PPP authorisations remain valid until their current expiry date, so the same products are authorised after 1 Jan.</a:t>
            </a:r>
          </a:p>
          <a:p>
            <a:pPr eaLnBrk="1" hangingPunct="1">
              <a:spcBef>
                <a:spcPts val="900"/>
              </a:spcBef>
              <a:spcAft>
                <a:spcPts val="450"/>
              </a:spcAft>
            </a:pPr>
            <a:r>
              <a:rPr lang="en-GB" sz="1800" dirty="0">
                <a:latin typeface="Arial"/>
                <a:cs typeface="Arial"/>
              </a:rPr>
              <a:t>Active substance approvals due to expire between 1 Jan 2020 and 31 Dec 2023 are being extended for 3 years (to allow time for the necessary evaluation work).</a:t>
            </a:r>
          </a:p>
          <a:p>
            <a:pPr eaLnBrk="1" hangingPunct="1">
              <a:spcBef>
                <a:spcPts val="900"/>
              </a:spcBef>
              <a:spcAft>
                <a:spcPts val="450"/>
              </a:spcAft>
            </a:pPr>
            <a:r>
              <a:rPr lang="en-GB" sz="1800" dirty="0">
                <a:latin typeface="Arial"/>
                <a:cs typeface="Arial"/>
              </a:rPr>
              <a:t>We will set MRLs for GB based on our own assessments, but all existing MRLs remain valid until they are amended.</a:t>
            </a:r>
          </a:p>
          <a:p>
            <a:pPr marL="0" indent="0" eaLnBrk="1" hangingPunct="1">
              <a:spcBef>
                <a:spcPts val="900"/>
              </a:spcBef>
              <a:spcAft>
                <a:spcPts val="450"/>
              </a:spcAft>
              <a:buNone/>
            </a:pPr>
            <a:r>
              <a:rPr lang="en-GB" altLang="en-US" sz="1800" b="1" dirty="0">
                <a:latin typeface="Arial"/>
                <a:cs typeface="Arial"/>
              </a:rPr>
              <a:t>NI regime continues to follow EU rules under the NIP</a:t>
            </a:r>
          </a:p>
          <a:p>
            <a:pPr marL="0" indent="0" eaLnBrk="1" hangingPunct="1">
              <a:buNone/>
            </a:pPr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30F59E-EE8F-474A-A4F4-19933DC55AA2}"/>
              </a:ext>
            </a:extLst>
          </p:cNvPr>
          <p:cNvSpPr txBox="1">
            <a:spLocks/>
          </p:cNvSpPr>
          <p:nvPr/>
        </p:nvSpPr>
        <p:spPr>
          <a:xfrm>
            <a:off x="2115825" y="764704"/>
            <a:ext cx="6455673" cy="7200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lang="en-US" sz="2800" b="1" dirty="0">
                <a:solidFill>
                  <a:srgbClr val="A72140"/>
                </a:solidFill>
                <a:latin typeface="Arial"/>
                <a:cs typeface="Arial Black"/>
              </a:rPr>
              <a:t>Maximum Residue Levels</a:t>
            </a:r>
          </a:p>
          <a:p>
            <a:pPr defTabSz="685800">
              <a:defRPr/>
            </a:pPr>
            <a:endParaRPr lang="en-US" sz="2250" dirty="0">
              <a:solidFill>
                <a:srgbClr val="A72140"/>
              </a:solidFill>
              <a:latin typeface="Calibri" panose="020F0502020204030204"/>
              <a:cs typeface="Arial Black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0A43F5-F846-4D90-80AE-C1391D325C01}"/>
              </a:ext>
            </a:extLst>
          </p:cNvPr>
          <p:cNvSpPr txBox="1">
            <a:spLocks/>
          </p:cNvSpPr>
          <p:nvPr/>
        </p:nvSpPr>
        <p:spPr>
          <a:xfrm>
            <a:off x="2115824" y="1994235"/>
            <a:ext cx="8134908" cy="311906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en-US" sz="172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existing MRLs continue to be valid in GB</a:t>
            </a:r>
          </a:p>
          <a:p>
            <a:pPr defTabSz="685800"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Britain will set MRLs based on our own assessments but all existing MRLs will remain valid until they are amended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MRL applications will continue to be submitted in a similar format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will be no changes in the data requirements or format for supporting information for new applications</a:t>
            </a:r>
          </a:p>
          <a:p>
            <a:pPr defTabSz="685800">
              <a:defRPr/>
            </a:pPr>
            <a:endParaRPr lang="en-US" sz="2250" dirty="0">
              <a:solidFill>
                <a:srgbClr val="000000"/>
              </a:solidFill>
              <a:latin typeface="Calibri" panose="020F0502020204030204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649577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30F59E-EE8F-474A-A4F4-19933DC55AA2}"/>
              </a:ext>
            </a:extLst>
          </p:cNvPr>
          <p:cNvSpPr txBox="1">
            <a:spLocks/>
          </p:cNvSpPr>
          <p:nvPr/>
        </p:nvSpPr>
        <p:spPr>
          <a:xfrm>
            <a:off x="2115825" y="404665"/>
            <a:ext cx="6455673" cy="178133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lang="en-US" sz="2800" b="1" dirty="0">
                <a:solidFill>
                  <a:srgbClr val="A72140"/>
                </a:solidFill>
                <a:latin typeface="Arial"/>
                <a:cs typeface="Arial Black"/>
              </a:rPr>
              <a:t>Maximum Residue Levels</a:t>
            </a:r>
          </a:p>
          <a:p>
            <a:pPr defTabSz="685800">
              <a:defRPr/>
            </a:pPr>
            <a:endParaRPr lang="en-US" sz="2250" dirty="0">
              <a:solidFill>
                <a:srgbClr val="A72140"/>
              </a:solidFill>
              <a:latin typeface="Calibri" panose="020F0502020204030204"/>
              <a:cs typeface="Arial Black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0A43F5-F846-4D90-80AE-C1391D325C01}"/>
              </a:ext>
            </a:extLst>
          </p:cNvPr>
          <p:cNvSpPr txBox="1">
            <a:spLocks/>
          </p:cNvSpPr>
          <p:nvPr/>
        </p:nvSpPr>
        <p:spPr>
          <a:xfrm>
            <a:off x="2115824" y="1994235"/>
            <a:ext cx="8134908" cy="3119060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en-US" sz="1725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GB specific documents will be available on the HSE website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MRLs and IT assessed typically within 12 months (+ 6 months)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MRLs for new GB uses implemented at the same time as the decision on the authorization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B303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tMRLs for Emergency </a:t>
            </a:r>
            <a:r>
              <a:rPr lang="en-US" sz="1800" dirty="0" err="1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Authorisations</a:t>
            </a: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be </a:t>
            </a:r>
            <a:r>
              <a:rPr lang="en-US" sz="1800" dirty="0" err="1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prioritised</a:t>
            </a:r>
            <a:r>
              <a:rPr lang="en-US" sz="1800" dirty="0">
                <a:solidFill>
                  <a:srgbClr val="B303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685800">
              <a:defRPr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en-US" sz="2250" dirty="0">
              <a:solidFill>
                <a:srgbClr val="000000"/>
              </a:solidFill>
              <a:latin typeface="Calibri" panose="020F0502020204030204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246535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30F59E-EE8F-474A-A4F4-19933DC55AA2}"/>
              </a:ext>
            </a:extLst>
          </p:cNvPr>
          <p:cNvSpPr txBox="1">
            <a:spLocks/>
          </p:cNvSpPr>
          <p:nvPr/>
        </p:nvSpPr>
        <p:spPr>
          <a:xfrm>
            <a:off x="2115825" y="836712"/>
            <a:ext cx="6455673" cy="64807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lang="en-US" sz="2800" b="1" dirty="0">
                <a:solidFill>
                  <a:srgbClr val="A72140"/>
                </a:solidFill>
                <a:latin typeface="Arial"/>
                <a:cs typeface="Arial Black"/>
              </a:rPr>
              <a:t>Maximum Residue Levels</a:t>
            </a:r>
          </a:p>
          <a:p>
            <a:pPr defTabSz="685800">
              <a:defRPr/>
            </a:pPr>
            <a:endParaRPr lang="en-US" sz="2250" dirty="0">
              <a:solidFill>
                <a:srgbClr val="A72140"/>
              </a:solidFill>
              <a:latin typeface="Calibri" panose="020F0502020204030204"/>
              <a:cs typeface="Arial Black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20A43F5-F846-4D90-80AE-C1391D325C01}"/>
              </a:ext>
            </a:extLst>
          </p:cNvPr>
          <p:cNvSpPr txBox="1">
            <a:spLocks/>
          </p:cNvSpPr>
          <p:nvPr/>
        </p:nvSpPr>
        <p:spPr>
          <a:xfrm>
            <a:off x="2115824" y="1748902"/>
            <a:ext cx="8134908" cy="451873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endParaRPr lang="en-US" sz="172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A705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Reports/Reasoned Opinions and Decision Documents will be published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A705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A705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MRLs will be implemented by means of a Statutory Register (link: </a:t>
            </a:r>
            <a:r>
              <a:rPr lang="en-GB" sz="1800" dirty="0">
                <a:hlinkClick r:id="rId3"/>
              </a:rPr>
              <a:t>GB MRL Register (pesticides.gov.uk)</a:t>
            </a:r>
            <a:r>
              <a:rPr lang="en-GB" sz="1800" dirty="0"/>
              <a:t>)</a:t>
            </a:r>
            <a:endParaRPr lang="en-US" sz="1800" dirty="0">
              <a:solidFill>
                <a:srgbClr val="A705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A705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A705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MRL Supplementary Information (MRL confirmatory data) should be submitted to HSE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A705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A705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formal MRL review programme will be implemented within 3 years – prior to this, MRLs will be reviewed when required (i.e. when information comes to light that indicates existing MRLs are not safe for consumers) </a:t>
            </a:r>
          </a:p>
          <a:p>
            <a:pPr marL="257175" indent="-257175" defTabSz="685800">
              <a:buFont typeface="Arial" panose="020B0604020202020204" pitchFamily="34" charset="0"/>
              <a:buChar char="•"/>
              <a:defRPr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800">
              <a:defRPr/>
            </a:pPr>
            <a:endParaRPr lang="en-US" sz="2250" dirty="0">
              <a:solidFill>
                <a:srgbClr val="000000"/>
              </a:solidFill>
              <a:latin typeface="Calibri" panose="020F0502020204030204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2844778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349</Words>
  <Application>Microsoft Office PowerPoint</Application>
  <PresentationFormat>Widescreen</PresentationFormat>
  <Paragraphs>43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L Helvetica Light</vt:lpstr>
      <vt:lpstr>Times New Roman</vt:lpstr>
      <vt:lpstr>Default Design</vt:lpstr>
      <vt:lpstr>Photo Editor Photo</vt:lpstr>
      <vt:lpstr>National pesticides regimes going forward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pesticides regimes going forward</dc:title>
  <dc:creator>Russell Wedgbury (CRD)</dc:creator>
  <cp:lastModifiedBy>Russell Wedgbury (CRD)</cp:lastModifiedBy>
  <cp:revision>2</cp:revision>
  <dcterms:created xsi:type="dcterms:W3CDTF">2021-05-14T12:38:17Z</dcterms:created>
  <dcterms:modified xsi:type="dcterms:W3CDTF">2021-05-14T12:47:27Z</dcterms:modified>
</cp:coreProperties>
</file>